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64" r:id="rId4"/>
    <p:sldId id="266" r:id="rId5"/>
    <p:sldId id="268" r:id="rId6"/>
    <p:sldId id="269" r:id="rId7"/>
    <p:sldId id="270" r:id="rId8"/>
    <p:sldId id="271" r:id="rId9"/>
    <p:sldId id="274" r:id="rId10"/>
    <p:sldId id="275" r:id="rId11"/>
    <p:sldId id="259" r:id="rId12"/>
    <p:sldId id="260" r:id="rId13"/>
    <p:sldId id="277" r:id="rId14"/>
    <p:sldId id="263" r:id="rId15"/>
    <p:sldId id="272" r:id="rId16"/>
    <p:sldId id="273" r:id="rId17"/>
    <p:sldId id="279" r:id="rId18"/>
    <p:sldId id="281" r:id="rId19"/>
    <p:sldId id="280" r:id="rId20"/>
    <p:sldId id="283"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1" d="100"/>
          <a:sy n="91" d="100"/>
        </p:scale>
        <p:origin x="-786" y="7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728188-0FEC-4EFF-BA62-FB9520FE6196}" type="doc">
      <dgm:prSet loTypeId="urn:microsoft.com/office/officeart/2008/layout/VerticalCurvedList" loCatId="list" qsTypeId="urn:microsoft.com/office/officeart/2005/8/quickstyle/simple1" qsCatId="simple" csTypeId="urn:microsoft.com/office/officeart/2005/8/colors/accent2_2" csCatId="accent2" phldr="1"/>
      <dgm:spPr/>
      <dgm:t>
        <a:bodyPr/>
        <a:lstStyle/>
        <a:p>
          <a:endParaRPr lang="en-US"/>
        </a:p>
      </dgm:t>
    </dgm:pt>
    <dgm:pt modelId="{CDEE1690-A33E-40A5-A952-FA4AC943A797}">
      <dgm:prSet phldrT="[Text]" custT="1"/>
      <dgm:spPr/>
      <dgm:t>
        <a:bodyPr/>
        <a:lstStyle/>
        <a:p>
          <a:pPr algn="just"/>
          <a:r>
            <a:rPr lang="en-US" sz="2600" dirty="0" err="1">
              <a:latin typeface="Times New Roman" pitchFamily="18" charset="0"/>
              <a:cs typeface="Times New Roman" pitchFamily="18" charset="0"/>
            </a:rPr>
            <a:t>Tỉ</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lệ</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thôi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sau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một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nhập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b="1" dirty="0" err="1">
              <a:solidFill>
                <a:srgbClr val="C00000"/>
              </a:solidFill>
              <a:latin typeface="Times New Roman" pitchFamily="18" charset="0"/>
              <a:cs typeface="Times New Roman" pitchFamily="18" charset="0"/>
            </a:rPr>
            <a:t>thấp</a:t>
          </a:r>
          <a:r>
            <a:rPr lang="en-US" sz="2600" b="1" dirty="0">
              <a:solidFill>
                <a:srgbClr val="C00000"/>
              </a:solidFill>
              <a:latin typeface="Times New Roman" pitchFamily="18" charset="0"/>
              <a:cs typeface="Times New Roman" pitchFamily="18" charset="0"/>
            </a:rPr>
            <a:t> </a:t>
          </a:r>
          <a:r>
            <a:rPr lang="en-US" sz="2600" b="1" dirty="0" err="1">
              <a:solidFill>
                <a:srgbClr val="C00000"/>
              </a:solidFill>
              <a:latin typeface="Times New Roman" pitchFamily="18" charset="0"/>
              <a:cs typeface="Times New Roman" pitchFamily="18" charset="0"/>
            </a:rPr>
            <a:t>hơn</a:t>
          </a:r>
          <a:r>
            <a:rPr lang="en-US" sz="2600" b="1" dirty="0">
              <a:solidFill>
                <a:srgbClr val="C00000"/>
              </a:solidFill>
              <a:latin typeface="Times New Roman" pitchFamily="18" charset="0"/>
              <a:cs typeface="Times New Roman" pitchFamily="18" charset="0"/>
            </a:rPr>
            <a:t> 20%</a:t>
          </a:r>
        </a:p>
      </dgm:t>
    </dgm:pt>
    <dgm:pt modelId="{E12183AD-45E0-4271-8FDA-E7FB89EE4DCE}" type="parTrans" cxnId="{07D514EC-BC6A-453E-8E6B-8DA9E2A5F702}">
      <dgm:prSet/>
      <dgm:spPr/>
      <dgm:t>
        <a:bodyPr/>
        <a:lstStyle/>
        <a:p>
          <a:endParaRPr lang="en-US"/>
        </a:p>
      </dgm:t>
    </dgm:pt>
    <dgm:pt modelId="{E88D6417-83F5-4084-8DD2-CD9FEE612C14}" type="sibTrans" cxnId="{07D514EC-BC6A-453E-8E6B-8DA9E2A5F702}">
      <dgm:prSet/>
      <dgm:spPr/>
      <dgm:t>
        <a:bodyPr/>
        <a:lstStyle/>
        <a:p>
          <a:endParaRPr lang="en-US"/>
        </a:p>
      </dgm:t>
    </dgm:pt>
    <dgm:pt modelId="{0CECF037-AE45-4F45-9E8E-FD2EF356C182}">
      <dgm:prSet phldrT="[Text]" custT="1"/>
      <dgm:spPr/>
      <dgm:t>
        <a:bodyPr/>
        <a:lstStyle/>
        <a:p>
          <a:pPr algn="just"/>
          <a:r>
            <a:rPr lang="en-US" sz="2600" dirty="0" err="1"/>
            <a:t>Tỉ</a:t>
          </a:r>
          <a:r>
            <a:rPr lang="en-US" sz="2600" dirty="0"/>
            <a:t> </a:t>
          </a:r>
          <a:r>
            <a:rPr lang="en-US" sz="2600" dirty="0" err="1"/>
            <a:t>lệ</a:t>
          </a:r>
          <a:r>
            <a:rPr lang="en-US" sz="2600" dirty="0"/>
            <a:t> </a:t>
          </a:r>
          <a:r>
            <a:rPr lang="en-US" sz="2600" dirty="0" err="1"/>
            <a:t>sinh</a:t>
          </a:r>
          <a:r>
            <a:rPr lang="en-US" sz="2600" dirty="0"/>
            <a:t> </a:t>
          </a:r>
          <a:r>
            <a:rPr lang="en-US" sz="2600" dirty="0" err="1"/>
            <a:t>viên</a:t>
          </a:r>
          <a:r>
            <a:rPr lang="en-US" sz="2600" dirty="0"/>
            <a:t> </a:t>
          </a:r>
          <a:r>
            <a:rPr lang="en-US" sz="2600" dirty="0" err="1"/>
            <a:t>đạt</a:t>
          </a:r>
          <a:r>
            <a:rPr lang="en-US" sz="2600" dirty="0"/>
            <a:t> </a:t>
          </a:r>
          <a:r>
            <a:rPr lang="en-US" sz="2600" dirty="0" err="1"/>
            <a:t>trình</a:t>
          </a:r>
          <a:r>
            <a:rPr lang="en-US" sz="2600" dirty="0"/>
            <a:t> </a:t>
          </a:r>
          <a:r>
            <a:rPr lang="en-US" sz="2600" dirty="0" err="1"/>
            <a:t>độ</a:t>
          </a:r>
          <a:r>
            <a:rPr lang="en-US" sz="2600" dirty="0"/>
            <a:t> </a:t>
          </a:r>
          <a:r>
            <a:rPr lang="en-US" sz="2600" dirty="0" err="1" smtClean="0"/>
            <a:t>Kỹ</a:t>
          </a:r>
          <a:r>
            <a:rPr lang="en-US" sz="2600" dirty="0" smtClean="0"/>
            <a:t> </a:t>
          </a:r>
          <a:r>
            <a:rPr lang="en-US" sz="2600" dirty="0" err="1" smtClean="0"/>
            <a:t>sư</a:t>
          </a:r>
          <a:r>
            <a:rPr lang="en-US" sz="2600" dirty="0" smtClean="0"/>
            <a:t> </a:t>
          </a:r>
          <a:r>
            <a:rPr lang="en-US" sz="2600" dirty="0" err="1" smtClean="0"/>
            <a:t>thực</a:t>
          </a:r>
          <a:r>
            <a:rPr lang="en-US" sz="2600" dirty="0" smtClean="0"/>
            <a:t> </a:t>
          </a:r>
          <a:r>
            <a:rPr lang="en-US" sz="2600" dirty="0" err="1" smtClean="0"/>
            <a:t>hành</a:t>
          </a:r>
          <a:r>
            <a:rPr lang="en-US" sz="2600" dirty="0" smtClean="0"/>
            <a:t> </a:t>
          </a:r>
          <a:r>
            <a:rPr lang="en-US" sz="2600" dirty="0" err="1" smtClean="0"/>
            <a:t>loại</a:t>
          </a:r>
          <a:r>
            <a:rPr lang="en-US" sz="2600" dirty="0" smtClean="0"/>
            <a:t> </a:t>
          </a:r>
          <a:r>
            <a:rPr lang="en-US" sz="2600" dirty="0" err="1"/>
            <a:t>khá</a:t>
          </a:r>
          <a:r>
            <a:rPr lang="en-US" sz="2600" dirty="0"/>
            <a:t> </a:t>
          </a:r>
          <a:r>
            <a:rPr lang="en-US" sz="2600" dirty="0" err="1"/>
            <a:t>trở</a:t>
          </a:r>
          <a:r>
            <a:rPr lang="en-US" sz="2600" dirty="0"/>
            <a:t> </a:t>
          </a:r>
          <a:r>
            <a:rPr lang="en-US" sz="2600" dirty="0" err="1"/>
            <a:t>lên</a:t>
          </a:r>
          <a:r>
            <a:rPr lang="en-US" sz="2600" dirty="0"/>
            <a:t> </a:t>
          </a:r>
          <a:r>
            <a:rPr lang="en-US" sz="2600" b="1" dirty="0" err="1">
              <a:solidFill>
                <a:srgbClr val="C00000"/>
              </a:solidFill>
            </a:rPr>
            <a:t>cao</a:t>
          </a:r>
          <a:r>
            <a:rPr lang="en-US" sz="2600" b="1" dirty="0">
              <a:solidFill>
                <a:srgbClr val="C00000"/>
              </a:solidFill>
            </a:rPr>
            <a:t> h</a:t>
          </a:r>
          <a:r>
            <a:rPr lang="vi-VN" sz="2600" b="1" dirty="0">
              <a:solidFill>
                <a:srgbClr val="C00000"/>
              </a:solidFill>
            </a:rPr>
            <a:t>ơ</a:t>
          </a:r>
          <a:r>
            <a:rPr lang="en-US" sz="2600" b="1" dirty="0">
              <a:solidFill>
                <a:srgbClr val="C00000"/>
              </a:solidFill>
            </a:rPr>
            <a:t>n 10 %</a:t>
          </a:r>
        </a:p>
      </dgm:t>
    </dgm:pt>
    <dgm:pt modelId="{E13A4AEC-2243-4709-A37F-8FA2CBB391E7}" type="parTrans" cxnId="{A1D51DF2-BB6F-442D-AABC-297FE84D9086}">
      <dgm:prSet/>
      <dgm:spPr/>
      <dgm:t>
        <a:bodyPr/>
        <a:lstStyle/>
        <a:p>
          <a:endParaRPr lang="en-US"/>
        </a:p>
      </dgm:t>
    </dgm:pt>
    <dgm:pt modelId="{D4DFDC1E-E579-4928-A66F-64C2DC7415BF}" type="sibTrans" cxnId="{A1D51DF2-BB6F-442D-AABC-297FE84D9086}">
      <dgm:prSet/>
      <dgm:spPr/>
      <dgm:t>
        <a:bodyPr/>
        <a:lstStyle/>
        <a:p>
          <a:endParaRPr lang="en-US"/>
        </a:p>
      </dgm:t>
    </dgm:pt>
    <dgm:pt modelId="{178B7A6E-1772-429F-A403-32C75C66091F}">
      <dgm:prSet phldrT="[Text]" custT="1"/>
      <dgm:spPr/>
      <dgm:t>
        <a:bodyPr/>
        <a:lstStyle/>
        <a:p>
          <a:pPr algn="just"/>
          <a:r>
            <a:rPr lang="en-US" sz="2600"/>
            <a:t>Tỉ lệ sinh viên tốt nghiệp có việc làm </a:t>
          </a:r>
          <a:r>
            <a:rPr lang="en-US" sz="2600" b="1">
              <a:solidFill>
                <a:srgbClr val="C00000"/>
              </a:solidFill>
            </a:rPr>
            <a:t>cao h</a:t>
          </a:r>
          <a:r>
            <a:rPr lang="vi-VN" sz="2600" b="1">
              <a:solidFill>
                <a:srgbClr val="C00000"/>
              </a:solidFill>
            </a:rPr>
            <a:t>ơ</a:t>
          </a:r>
          <a:r>
            <a:rPr lang="en-US" sz="2600" b="1" smtClean="0">
              <a:solidFill>
                <a:srgbClr val="C00000"/>
              </a:solidFill>
            </a:rPr>
            <a:t>n 80</a:t>
          </a:r>
          <a:r>
            <a:rPr lang="en-US" sz="2600" b="1">
              <a:solidFill>
                <a:srgbClr val="C00000"/>
              </a:solidFill>
            </a:rPr>
            <a:t>%</a:t>
          </a:r>
        </a:p>
      </dgm:t>
    </dgm:pt>
    <dgm:pt modelId="{5715FBFC-7143-4016-B28F-776D4E58CC64}" type="parTrans" cxnId="{ECD96D71-E513-4501-B43C-2ABA9227813D}">
      <dgm:prSet/>
      <dgm:spPr/>
      <dgm:t>
        <a:bodyPr/>
        <a:lstStyle/>
        <a:p>
          <a:endParaRPr lang="en-US"/>
        </a:p>
      </dgm:t>
    </dgm:pt>
    <dgm:pt modelId="{FFA211D2-F071-405C-ACC9-9617AD8780EF}" type="sibTrans" cxnId="{ECD96D71-E513-4501-B43C-2ABA9227813D}">
      <dgm:prSet/>
      <dgm:spPr/>
      <dgm:t>
        <a:bodyPr/>
        <a:lstStyle/>
        <a:p>
          <a:endParaRPr lang="en-US"/>
        </a:p>
      </dgm:t>
    </dgm:pt>
    <dgm:pt modelId="{F7A0FED7-C6D0-4E1B-9C79-505A151AB0C1}">
      <dgm:prSet phldrT="[Text]"/>
      <dgm:spPr/>
      <dgm:t>
        <a:bodyPr/>
        <a:lstStyle/>
        <a:p>
          <a:r>
            <a:rPr lang="en-US"/>
            <a:t>Tuân thủ các yêu cầu luật định đối với ngành đào tạo.</a:t>
          </a:r>
        </a:p>
      </dgm:t>
    </dgm:pt>
    <dgm:pt modelId="{F1F0B6A0-E590-42FB-8BD4-CE25F962115A}" type="parTrans" cxnId="{591F2731-8EFB-41F8-8D6D-D98A4347E255}">
      <dgm:prSet/>
      <dgm:spPr/>
      <dgm:t>
        <a:bodyPr/>
        <a:lstStyle/>
        <a:p>
          <a:endParaRPr lang="en-US"/>
        </a:p>
      </dgm:t>
    </dgm:pt>
    <dgm:pt modelId="{346A20C5-B277-499A-BC7C-712C2D1944AF}" type="sibTrans" cxnId="{591F2731-8EFB-41F8-8D6D-D98A4347E255}">
      <dgm:prSet/>
      <dgm:spPr/>
      <dgm:t>
        <a:bodyPr/>
        <a:lstStyle/>
        <a:p>
          <a:endParaRPr lang="en-US"/>
        </a:p>
      </dgm:t>
    </dgm:pt>
    <dgm:pt modelId="{E62E5C3B-31AC-4DC8-B508-97465848B47E}" type="pres">
      <dgm:prSet presAssocID="{B1728188-0FEC-4EFF-BA62-FB9520FE6196}" presName="Name0" presStyleCnt="0">
        <dgm:presLayoutVars>
          <dgm:chMax val="7"/>
          <dgm:chPref val="7"/>
          <dgm:dir/>
        </dgm:presLayoutVars>
      </dgm:prSet>
      <dgm:spPr/>
      <dgm:t>
        <a:bodyPr/>
        <a:lstStyle/>
        <a:p>
          <a:endParaRPr lang="en-US"/>
        </a:p>
      </dgm:t>
    </dgm:pt>
    <dgm:pt modelId="{BC7CEB33-DB5F-405E-8427-33BDBF18152D}" type="pres">
      <dgm:prSet presAssocID="{B1728188-0FEC-4EFF-BA62-FB9520FE6196}" presName="Name1" presStyleCnt="0"/>
      <dgm:spPr/>
    </dgm:pt>
    <dgm:pt modelId="{2C7E23AC-CAF8-4C66-B8C7-1BF459BCB18D}" type="pres">
      <dgm:prSet presAssocID="{B1728188-0FEC-4EFF-BA62-FB9520FE6196}" presName="cycle" presStyleCnt="0"/>
      <dgm:spPr/>
    </dgm:pt>
    <dgm:pt modelId="{F3CDCC15-115B-4F4F-ADBA-D4A4E752660E}" type="pres">
      <dgm:prSet presAssocID="{B1728188-0FEC-4EFF-BA62-FB9520FE6196}" presName="srcNode" presStyleLbl="node1" presStyleIdx="0" presStyleCnt="4"/>
      <dgm:spPr/>
    </dgm:pt>
    <dgm:pt modelId="{65D6A4DE-D031-4B0A-AA03-DF87F777F362}" type="pres">
      <dgm:prSet presAssocID="{B1728188-0FEC-4EFF-BA62-FB9520FE6196}" presName="conn" presStyleLbl="parChTrans1D2" presStyleIdx="0" presStyleCnt="1"/>
      <dgm:spPr/>
      <dgm:t>
        <a:bodyPr/>
        <a:lstStyle/>
        <a:p>
          <a:endParaRPr lang="en-US"/>
        </a:p>
      </dgm:t>
    </dgm:pt>
    <dgm:pt modelId="{FF2D6DFB-1A36-41D9-A913-7402C42BA526}" type="pres">
      <dgm:prSet presAssocID="{B1728188-0FEC-4EFF-BA62-FB9520FE6196}" presName="extraNode" presStyleLbl="node1" presStyleIdx="0" presStyleCnt="4"/>
      <dgm:spPr/>
    </dgm:pt>
    <dgm:pt modelId="{B36DF5E4-9C77-4E45-A319-D7C454CF4F6D}" type="pres">
      <dgm:prSet presAssocID="{B1728188-0FEC-4EFF-BA62-FB9520FE6196}" presName="dstNode" presStyleLbl="node1" presStyleIdx="0" presStyleCnt="4"/>
      <dgm:spPr/>
    </dgm:pt>
    <dgm:pt modelId="{35E44472-33C0-43DF-BA1B-64DC4A2E8CF0}" type="pres">
      <dgm:prSet presAssocID="{CDEE1690-A33E-40A5-A952-FA4AC943A797}" presName="text_1" presStyleLbl="node1" presStyleIdx="0" presStyleCnt="4">
        <dgm:presLayoutVars>
          <dgm:bulletEnabled val="1"/>
        </dgm:presLayoutVars>
      </dgm:prSet>
      <dgm:spPr/>
      <dgm:t>
        <a:bodyPr/>
        <a:lstStyle/>
        <a:p>
          <a:endParaRPr lang="en-US"/>
        </a:p>
      </dgm:t>
    </dgm:pt>
    <dgm:pt modelId="{B29C1E89-ABF6-4A76-A0C1-F7ACD00F9C9F}" type="pres">
      <dgm:prSet presAssocID="{CDEE1690-A33E-40A5-A952-FA4AC943A797}" presName="accent_1" presStyleCnt="0"/>
      <dgm:spPr/>
    </dgm:pt>
    <dgm:pt modelId="{549488E6-00D9-45F0-AFAF-C7FE5148596B}" type="pres">
      <dgm:prSet presAssocID="{CDEE1690-A33E-40A5-A952-FA4AC943A797}" presName="accentRepeatNode" presStyleLbl="solidFgAcc1" presStyleIdx="0" presStyleCnt="4"/>
      <dgm:spPr/>
    </dgm:pt>
    <dgm:pt modelId="{AC19E9E9-600C-410A-A00F-AC806CFC903B}" type="pres">
      <dgm:prSet presAssocID="{0CECF037-AE45-4F45-9E8E-FD2EF356C182}" presName="text_2" presStyleLbl="node1" presStyleIdx="1" presStyleCnt="4">
        <dgm:presLayoutVars>
          <dgm:bulletEnabled val="1"/>
        </dgm:presLayoutVars>
      </dgm:prSet>
      <dgm:spPr/>
      <dgm:t>
        <a:bodyPr/>
        <a:lstStyle/>
        <a:p>
          <a:endParaRPr lang="en-US"/>
        </a:p>
      </dgm:t>
    </dgm:pt>
    <dgm:pt modelId="{57E749DC-FB18-462D-B975-3CE97CBDA76E}" type="pres">
      <dgm:prSet presAssocID="{0CECF037-AE45-4F45-9E8E-FD2EF356C182}" presName="accent_2" presStyleCnt="0"/>
      <dgm:spPr/>
    </dgm:pt>
    <dgm:pt modelId="{82D62544-7BB7-41C5-BDB1-1E057202CF41}" type="pres">
      <dgm:prSet presAssocID="{0CECF037-AE45-4F45-9E8E-FD2EF356C182}" presName="accentRepeatNode" presStyleLbl="solidFgAcc1" presStyleIdx="1" presStyleCnt="4"/>
      <dgm:spPr/>
    </dgm:pt>
    <dgm:pt modelId="{B2B67F61-580E-4AD5-9C77-0A7D394B81B5}" type="pres">
      <dgm:prSet presAssocID="{178B7A6E-1772-429F-A403-32C75C66091F}" presName="text_3" presStyleLbl="node1" presStyleIdx="2" presStyleCnt="4" custScaleX="101984">
        <dgm:presLayoutVars>
          <dgm:bulletEnabled val="1"/>
        </dgm:presLayoutVars>
      </dgm:prSet>
      <dgm:spPr/>
      <dgm:t>
        <a:bodyPr/>
        <a:lstStyle/>
        <a:p>
          <a:endParaRPr lang="en-US"/>
        </a:p>
      </dgm:t>
    </dgm:pt>
    <dgm:pt modelId="{76FE3549-9FA0-437A-A74C-DBC9B671828D}" type="pres">
      <dgm:prSet presAssocID="{178B7A6E-1772-429F-A403-32C75C66091F}" presName="accent_3" presStyleCnt="0"/>
      <dgm:spPr/>
    </dgm:pt>
    <dgm:pt modelId="{A9F6CC8A-6A9B-49BF-BE28-231150913235}" type="pres">
      <dgm:prSet presAssocID="{178B7A6E-1772-429F-A403-32C75C66091F}" presName="accentRepeatNode" presStyleLbl="solidFgAcc1" presStyleIdx="2" presStyleCnt="4"/>
      <dgm:spPr/>
    </dgm:pt>
    <dgm:pt modelId="{C6D317B2-8E94-4623-9EAE-5C84F22DF00B}" type="pres">
      <dgm:prSet presAssocID="{F7A0FED7-C6D0-4E1B-9C79-505A151AB0C1}" presName="text_4" presStyleLbl="node1" presStyleIdx="3" presStyleCnt="4">
        <dgm:presLayoutVars>
          <dgm:bulletEnabled val="1"/>
        </dgm:presLayoutVars>
      </dgm:prSet>
      <dgm:spPr/>
      <dgm:t>
        <a:bodyPr/>
        <a:lstStyle/>
        <a:p>
          <a:endParaRPr lang="en-US"/>
        </a:p>
      </dgm:t>
    </dgm:pt>
    <dgm:pt modelId="{4F4A13AF-C161-4379-95D3-D2E83EE67E94}" type="pres">
      <dgm:prSet presAssocID="{F7A0FED7-C6D0-4E1B-9C79-505A151AB0C1}" presName="accent_4" presStyleCnt="0"/>
      <dgm:spPr/>
    </dgm:pt>
    <dgm:pt modelId="{9F7462B1-F2D0-4015-A625-778925D4BB2F}" type="pres">
      <dgm:prSet presAssocID="{F7A0FED7-C6D0-4E1B-9C79-505A151AB0C1}" presName="accentRepeatNode" presStyleLbl="solidFgAcc1" presStyleIdx="3" presStyleCnt="4"/>
      <dgm:spPr/>
    </dgm:pt>
  </dgm:ptLst>
  <dgm:cxnLst>
    <dgm:cxn modelId="{AFAEC36A-6D4D-4E61-A871-6128703CBAA6}" type="presOf" srcId="{F7A0FED7-C6D0-4E1B-9C79-505A151AB0C1}" destId="{C6D317B2-8E94-4623-9EAE-5C84F22DF00B}" srcOrd="0" destOrd="0" presId="urn:microsoft.com/office/officeart/2008/layout/VerticalCurvedList"/>
    <dgm:cxn modelId="{07D514EC-BC6A-453E-8E6B-8DA9E2A5F702}" srcId="{B1728188-0FEC-4EFF-BA62-FB9520FE6196}" destId="{CDEE1690-A33E-40A5-A952-FA4AC943A797}" srcOrd="0" destOrd="0" parTransId="{E12183AD-45E0-4271-8FDA-E7FB89EE4DCE}" sibTransId="{E88D6417-83F5-4084-8DD2-CD9FEE612C14}"/>
    <dgm:cxn modelId="{7D2B140C-A8CE-499F-A70D-7B23DCB5EDA2}" type="presOf" srcId="{0CECF037-AE45-4F45-9E8E-FD2EF356C182}" destId="{AC19E9E9-600C-410A-A00F-AC806CFC903B}" srcOrd="0" destOrd="0" presId="urn:microsoft.com/office/officeart/2008/layout/VerticalCurvedList"/>
    <dgm:cxn modelId="{A1D51DF2-BB6F-442D-AABC-297FE84D9086}" srcId="{B1728188-0FEC-4EFF-BA62-FB9520FE6196}" destId="{0CECF037-AE45-4F45-9E8E-FD2EF356C182}" srcOrd="1" destOrd="0" parTransId="{E13A4AEC-2243-4709-A37F-8FA2CBB391E7}" sibTransId="{D4DFDC1E-E579-4928-A66F-64C2DC7415BF}"/>
    <dgm:cxn modelId="{FEFFBC1A-D0FA-478D-9775-023D84F95195}" type="presOf" srcId="{E88D6417-83F5-4084-8DD2-CD9FEE612C14}" destId="{65D6A4DE-D031-4B0A-AA03-DF87F777F362}" srcOrd="0" destOrd="0" presId="urn:microsoft.com/office/officeart/2008/layout/VerticalCurvedList"/>
    <dgm:cxn modelId="{5CF13E82-47FE-4404-A488-A36CA988AEF4}" type="presOf" srcId="{CDEE1690-A33E-40A5-A952-FA4AC943A797}" destId="{35E44472-33C0-43DF-BA1B-64DC4A2E8CF0}" srcOrd="0" destOrd="0" presId="urn:microsoft.com/office/officeart/2008/layout/VerticalCurvedList"/>
    <dgm:cxn modelId="{C5B85E94-8AE3-42CF-982D-8B62BE51EA35}" type="presOf" srcId="{B1728188-0FEC-4EFF-BA62-FB9520FE6196}" destId="{E62E5C3B-31AC-4DC8-B508-97465848B47E}" srcOrd="0" destOrd="0" presId="urn:microsoft.com/office/officeart/2008/layout/VerticalCurvedList"/>
    <dgm:cxn modelId="{591F2731-8EFB-41F8-8D6D-D98A4347E255}" srcId="{B1728188-0FEC-4EFF-BA62-FB9520FE6196}" destId="{F7A0FED7-C6D0-4E1B-9C79-505A151AB0C1}" srcOrd="3" destOrd="0" parTransId="{F1F0B6A0-E590-42FB-8BD4-CE25F962115A}" sibTransId="{346A20C5-B277-499A-BC7C-712C2D1944AF}"/>
    <dgm:cxn modelId="{EDB0E8BA-162B-4DA7-A6A7-87DAAEEE1921}" type="presOf" srcId="{178B7A6E-1772-429F-A403-32C75C66091F}" destId="{B2B67F61-580E-4AD5-9C77-0A7D394B81B5}" srcOrd="0" destOrd="0" presId="urn:microsoft.com/office/officeart/2008/layout/VerticalCurvedList"/>
    <dgm:cxn modelId="{ECD96D71-E513-4501-B43C-2ABA9227813D}" srcId="{B1728188-0FEC-4EFF-BA62-FB9520FE6196}" destId="{178B7A6E-1772-429F-A403-32C75C66091F}" srcOrd="2" destOrd="0" parTransId="{5715FBFC-7143-4016-B28F-776D4E58CC64}" sibTransId="{FFA211D2-F071-405C-ACC9-9617AD8780EF}"/>
    <dgm:cxn modelId="{40156E02-72BD-4389-A736-F7259FA2E38C}" type="presParOf" srcId="{E62E5C3B-31AC-4DC8-B508-97465848B47E}" destId="{BC7CEB33-DB5F-405E-8427-33BDBF18152D}" srcOrd="0" destOrd="0" presId="urn:microsoft.com/office/officeart/2008/layout/VerticalCurvedList"/>
    <dgm:cxn modelId="{B4B3D3CB-098C-4C59-AC59-5114CF8A360D}" type="presParOf" srcId="{BC7CEB33-DB5F-405E-8427-33BDBF18152D}" destId="{2C7E23AC-CAF8-4C66-B8C7-1BF459BCB18D}" srcOrd="0" destOrd="0" presId="urn:microsoft.com/office/officeart/2008/layout/VerticalCurvedList"/>
    <dgm:cxn modelId="{97547E6B-9988-468F-B3FF-D95A65FCD11F}" type="presParOf" srcId="{2C7E23AC-CAF8-4C66-B8C7-1BF459BCB18D}" destId="{F3CDCC15-115B-4F4F-ADBA-D4A4E752660E}" srcOrd="0" destOrd="0" presId="urn:microsoft.com/office/officeart/2008/layout/VerticalCurvedList"/>
    <dgm:cxn modelId="{282FBA04-95E6-412B-B7CB-8F4A6F429593}" type="presParOf" srcId="{2C7E23AC-CAF8-4C66-B8C7-1BF459BCB18D}" destId="{65D6A4DE-D031-4B0A-AA03-DF87F777F362}" srcOrd="1" destOrd="0" presId="urn:microsoft.com/office/officeart/2008/layout/VerticalCurvedList"/>
    <dgm:cxn modelId="{D7C51CF2-90C2-4A0D-B923-2344BDC03B5D}" type="presParOf" srcId="{2C7E23AC-CAF8-4C66-B8C7-1BF459BCB18D}" destId="{FF2D6DFB-1A36-41D9-A913-7402C42BA526}" srcOrd="2" destOrd="0" presId="urn:microsoft.com/office/officeart/2008/layout/VerticalCurvedList"/>
    <dgm:cxn modelId="{7CA00E98-3612-4840-B11E-02867D4C64D9}" type="presParOf" srcId="{2C7E23AC-CAF8-4C66-B8C7-1BF459BCB18D}" destId="{B36DF5E4-9C77-4E45-A319-D7C454CF4F6D}" srcOrd="3" destOrd="0" presId="urn:microsoft.com/office/officeart/2008/layout/VerticalCurvedList"/>
    <dgm:cxn modelId="{E5D35A5C-099C-48DB-8D19-05A8970F6D4E}" type="presParOf" srcId="{BC7CEB33-DB5F-405E-8427-33BDBF18152D}" destId="{35E44472-33C0-43DF-BA1B-64DC4A2E8CF0}" srcOrd="1" destOrd="0" presId="urn:microsoft.com/office/officeart/2008/layout/VerticalCurvedList"/>
    <dgm:cxn modelId="{2F83685F-3642-4E9F-BFFA-5C57901B0A73}" type="presParOf" srcId="{BC7CEB33-DB5F-405E-8427-33BDBF18152D}" destId="{B29C1E89-ABF6-4A76-A0C1-F7ACD00F9C9F}" srcOrd="2" destOrd="0" presId="urn:microsoft.com/office/officeart/2008/layout/VerticalCurvedList"/>
    <dgm:cxn modelId="{1A0110BE-F24B-48CD-8AF2-0EE5BBD61752}" type="presParOf" srcId="{B29C1E89-ABF6-4A76-A0C1-F7ACD00F9C9F}" destId="{549488E6-00D9-45F0-AFAF-C7FE5148596B}" srcOrd="0" destOrd="0" presId="urn:microsoft.com/office/officeart/2008/layout/VerticalCurvedList"/>
    <dgm:cxn modelId="{7FF95DF5-841E-4A15-983F-3A36ABA994EC}" type="presParOf" srcId="{BC7CEB33-DB5F-405E-8427-33BDBF18152D}" destId="{AC19E9E9-600C-410A-A00F-AC806CFC903B}" srcOrd="3" destOrd="0" presId="urn:microsoft.com/office/officeart/2008/layout/VerticalCurvedList"/>
    <dgm:cxn modelId="{0EEDC903-D14A-4950-AFDC-BFB7F0A79E5B}" type="presParOf" srcId="{BC7CEB33-DB5F-405E-8427-33BDBF18152D}" destId="{57E749DC-FB18-462D-B975-3CE97CBDA76E}" srcOrd="4" destOrd="0" presId="urn:microsoft.com/office/officeart/2008/layout/VerticalCurvedList"/>
    <dgm:cxn modelId="{10E3FD49-64F0-48E2-A4C9-48361DD3C0C3}" type="presParOf" srcId="{57E749DC-FB18-462D-B975-3CE97CBDA76E}" destId="{82D62544-7BB7-41C5-BDB1-1E057202CF41}" srcOrd="0" destOrd="0" presId="urn:microsoft.com/office/officeart/2008/layout/VerticalCurvedList"/>
    <dgm:cxn modelId="{F5771BBC-1A9F-45FC-B350-85501EA66180}" type="presParOf" srcId="{BC7CEB33-DB5F-405E-8427-33BDBF18152D}" destId="{B2B67F61-580E-4AD5-9C77-0A7D394B81B5}" srcOrd="5" destOrd="0" presId="urn:microsoft.com/office/officeart/2008/layout/VerticalCurvedList"/>
    <dgm:cxn modelId="{DCDED7B2-F68E-4245-98E3-7AA91EFB3EE4}" type="presParOf" srcId="{BC7CEB33-DB5F-405E-8427-33BDBF18152D}" destId="{76FE3549-9FA0-437A-A74C-DBC9B671828D}" srcOrd="6" destOrd="0" presId="urn:microsoft.com/office/officeart/2008/layout/VerticalCurvedList"/>
    <dgm:cxn modelId="{DA17A704-E02D-4C3C-AD73-BE11801D9C2E}" type="presParOf" srcId="{76FE3549-9FA0-437A-A74C-DBC9B671828D}" destId="{A9F6CC8A-6A9B-49BF-BE28-231150913235}" srcOrd="0" destOrd="0" presId="urn:microsoft.com/office/officeart/2008/layout/VerticalCurvedList"/>
    <dgm:cxn modelId="{F21A7FA2-123F-45F5-883C-31CDC1C89136}" type="presParOf" srcId="{BC7CEB33-DB5F-405E-8427-33BDBF18152D}" destId="{C6D317B2-8E94-4623-9EAE-5C84F22DF00B}" srcOrd="7" destOrd="0" presId="urn:microsoft.com/office/officeart/2008/layout/VerticalCurvedList"/>
    <dgm:cxn modelId="{3E0E1CEF-BC2B-49C0-9951-7E3DBBEF9738}" type="presParOf" srcId="{BC7CEB33-DB5F-405E-8427-33BDBF18152D}" destId="{4F4A13AF-C161-4379-95D3-D2E83EE67E94}" srcOrd="8" destOrd="0" presId="urn:microsoft.com/office/officeart/2008/layout/VerticalCurvedList"/>
    <dgm:cxn modelId="{2AF881D1-8D86-4648-9220-6DBC6C73FE0A}" type="presParOf" srcId="{4F4A13AF-C161-4379-95D3-D2E83EE67E94}" destId="{9F7462B1-F2D0-4015-A625-778925D4BB2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6A4DE-D031-4B0A-AA03-DF87F777F362}">
      <dsp:nvSpPr>
        <dsp:cNvPr id="0" name=""/>
        <dsp:cNvSpPr/>
      </dsp:nvSpPr>
      <dsp:spPr>
        <a:xfrm>
          <a:off x="-6039878" y="-918479"/>
          <a:ext cx="7145558" cy="7145558"/>
        </a:xfrm>
        <a:prstGeom prst="blockArc">
          <a:avLst>
            <a:gd name="adj1" fmla="val 18900000"/>
            <a:gd name="adj2" fmla="val 2700000"/>
            <a:gd name="adj3" fmla="val 302"/>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E44472-33C0-43DF-BA1B-64DC4A2E8CF0}">
      <dsp:nvSpPr>
        <dsp:cNvPr id="0" name=""/>
        <dsp:cNvSpPr/>
      </dsp:nvSpPr>
      <dsp:spPr>
        <a:xfrm>
          <a:off x="560861" y="408125"/>
          <a:ext cx="8013669"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just" defTabSz="1155700">
            <a:lnSpc>
              <a:spcPct val="90000"/>
            </a:lnSpc>
            <a:spcBef>
              <a:spcPct val="0"/>
            </a:spcBef>
            <a:spcAft>
              <a:spcPct val="35000"/>
            </a:spcAft>
          </a:pPr>
          <a:r>
            <a:rPr lang="en-US" sz="2600" kern="1200" dirty="0" err="1">
              <a:latin typeface="Times New Roman" pitchFamily="18" charset="0"/>
              <a:cs typeface="Times New Roman" pitchFamily="18" charset="0"/>
            </a:rPr>
            <a:t>Tỉ</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lệ</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sinh</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viên</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thôi</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học</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sau</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một</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năm</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nhập</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học</a:t>
          </a:r>
          <a:r>
            <a:rPr lang="en-US" sz="2600" kern="1200" dirty="0">
              <a:latin typeface="Times New Roman" pitchFamily="18" charset="0"/>
              <a:cs typeface="Times New Roman" pitchFamily="18" charset="0"/>
            </a:rPr>
            <a:t> </a:t>
          </a:r>
          <a:r>
            <a:rPr lang="en-US" sz="2600" b="1" kern="1200" dirty="0" err="1">
              <a:solidFill>
                <a:srgbClr val="C00000"/>
              </a:solidFill>
              <a:latin typeface="Times New Roman" pitchFamily="18" charset="0"/>
              <a:cs typeface="Times New Roman" pitchFamily="18" charset="0"/>
            </a:rPr>
            <a:t>thấp</a:t>
          </a:r>
          <a:r>
            <a:rPr lang="en-US" sz="2600" b="1" kern="1200" dirty="0">
              <a:solidFill>
                <a:srgbClr val="C00000"/>
              </a:solidFill>
              <a:latin typeface="Times New Roman" pitchFamily="18" charset="0"/>
              <a:cs typeface="Times New Roman" pitchFamily="18" charset="0"/>
            </a:rPr>
            <a:t> </a:t>
          </a:r>
          <a:r>
            <a:rPr lang="en-US" sz="2600" b="1" kern="1200" dirty="0" err="1">
              <a:solidFill>
                <a:srgbClr val="C00000"/>
              </a:solidFill>
              <a:latin typeface="Times New Roman" pitchFamily="18" charset="0"/>
              <a:cs typeface="Times New Roman" pitchFamily="18" charset="0"/>
            </a:rPr>
            <a:t>hơn</a:t>
          </a:r>
          <a:r>
            <a:rPr lang="en-US" sz="2600" b="1" kern="1200" dirty="0">
              <a:solidFill>
                <a:srgbClr val="C00000"/>
              </a:solidFill>
              <a:latin typeface="Times New Roman" pitchFamily="18" charset="0"/>
              <a:cs typeface="Times New Roman" pitchFamily="18" charset="0"/>
            </a:rPr>
            <a:t> 20%</a:t>
          </a:r>
        </a:p>
      </dsp:txBody>
      <dsp:txXfrm>
        <a:off x="560861" y="408125"/>
        <a:ext cx="8013669" cy="816675"/>
      </dsp:txXfrm>
    </dsp:sp>
    <dsp:sp modelId="{549488E6-00D9-45F0-AFAF-C7FE5148596B}">
      <dsp:nvSpPr>
        <dsp:cNvPr id="0" name=""/>
        <dsp:cNvSpPr/>
      </dsp:nvSpPr>
      <dsp:spPr>
        <a:xfrm>
          <a:off x="50439" y="306040"/>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19E9E9-600C-410A-A00F-AC806CFC903B}">
      <dsp:nvSpPr>
        <dsp:cNvPr id="0" name=""/>
        <dsp:cNvSpPr/>
      </dsp:nvSpPr>
      <dsp:spPr>
        <a:xfrm>
          <a:off x="1029079" y="1633350"/>
          <a:ext cx="7545451"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just" defTabSz="1155700">
            <a:lnSpc>
              <a:spcPct val="90000"/>
            </a:lnSpc>
            <a:spcBef>
              <a:spcPct val="0"/>
            </a:spcBef>
            <a:spcAft>
              <a:spcPct val="35000"/>
            </a:spcAft>
          </a:pPr>
          <a:r>
            <a:rPr lang="en-US" sz="2600" kern="1200" dirty="0" err="1"/>
            <a:t>Tỉ</a:t>
          </a:r>
          <a:r>
            <a:rPr lang="en-US" sz="2600" kern="1200" dirty="0"/>
            <a:t> </a:t>
          </a:r>
          <a:r>
            <a:rPr lang="en-US" sz="2600" kern="1200" dirty="0" err="1"/>
            <a:t>lệ</a:t>
          </a:r>
          <a:r>
            <a:rPr lang="en-US" sz="2600" kern="1200" dirty="0"/>
            <a:t> </a:t>
          </a:r>
          <a:r>
            <a:rPr lang="en-US" sz="2600" kern="1200" dirty="0" err="1"/>
            <a:t>sinh</a:t>
          </a:r>
          <a:r>
            <a:rPr lang="en-US" sz="2600" kern="1200" dirty="0"/>
            <a:t> </a:t>
          </a:r>
          <a:r>
            <a:rPr lang="en-US" sz="2600" kern="1200" dirty="0" err="1"/>
            <a:t>viên</a:t>
          </a:r>
          <a:r>
            <a:rPr lang="en-US" sz="2600" kern="1200" dirty="0"/>
            <a:t> </a:t>
          </a:r>
          <a:r>
            <a:rPr lang="en-US" sz="2600" kern="1200" dirty="0" err="1"/>
            <a:t>đạt</a:t>
          </a:r>
          <a:r>
            <a:rPr lang="en-US" sz="2600" kern="1200" dirty="0"/>
            <a:t> </a:t>
          </a:r>
          <a:r>
            <a:rPr lang="en-US" sz="2600" kern="1200" dirty="0" err="1"/>
            <a:t>trình</a:t>
          </a:r>
          <a:r>
            <a:rPr lang="en-US" sz="2600" kern="1200" dirty="0"/>
            <a:t> </a:t>
          </a:r>
          <a:r>
            <a:rPr lang="en-US" sz="2600" kern="1200" dirty="0" err="1"/>
            <a:t>độ</a:t>
          </a:r>
          <a:r>
            <a:rPr lang="en-US" sz="2600" kern="1200" dirty="0"/>
            <a:t> </a:t>
          </a:r>
          <a:r>
            <a:rPr lang="en-US" sz="2600" kern="1200" dirty="0" err="1" smtClean="0"/>
            <a:t>Kỹ</a:t>
          </a:r>
          <a:r>
            <a:rPr lang="en-US" sz="2600" kern="1200" dirty="0" smtClean="0"/>
            <a:t> </a:t>
          </a:r>
          <a:r>
            <a:rPr lang="en-US" sz="2600" kern="1200" dirty="0" err="1" smtClean="0"/>
            <a:t>sư</a:t>
          </a:r>
          <a:r>
            <a:rPr lang="en-US" sz="2600" kern="1200" dirty="0" smtClean="0"/>
            <a:t> </a:t>
          </a:r>
          <a:r>
            <a:rPr lang="en-US" sz="2600" kern="1200" dirty="0" err="1" smtClean="0"/>
            <a:t>thực</a:t>
          </a:r>
          <a:r>
            <a:rPr lang="en-US" sz="2600" kern="1200" dirty="0" smtClean="0"/>
            <a:t> </a:t>
          </a:r>
          <a:r>
            <a:rPr lang="en-US" sz="2600" kern="1200" dirty="0" err="1" smtClean="0"/>
            <a:t>hành</a:t>
          </a:r>
          <a:r>
            <a:rPr lang="en-US" sz="2600" kern="1200" dirty="0" smtClean="0"/>
            <a:t> </a:t>
          </a:r>
          <a:r>
            <a:rPr lang="en-US" sz="2600" kern="1200" dirty="0" err="1" smtClean="0"/>
            <a:t>loại</a:t>
          </a:r>
          <a:r>
            <a:rPr lang="en-US" sz="2600" kern="1200" dirty="0" smtClean="0"/>
            <a:t> </a:t>
          </a:r>
          <a:r>
            <a:rPr lang="en-US" sz="2600" kern="1200" dirty="0" err="1"/>
            <a:t>khá</a:t>
          </a:r>
          <a:r>
            <a:rPr lang="en-US" sz="2600" kern="1200" dirty="0"/>
            <a:t> </a:t>
          </a:r>
          <a:r>
            <a:rPr lang="en-US" sz="2600" kern="1200" dirty="0" err="1"/>
            <a:t>trở</a:t>
          </a:r>
          <a:r>
            <a:rPr lang="en-US" sz="2600" kern="1200" dirty="0"/>
            <a:t> </a:t>
          </a:r>
          <a:r>
            <a:rPr lang="en-US" sz="2600" kern="1200" dirty="0" err="1"/>
            <a:t>lên</a:t>
          </a:r>
          <a:r>
            <a:rPr lang="en-US" sz="2600" kern="1200" dirty="0"/>
            <a:t> </a:t>
          </a:r>
          <a:r>
            <a:rPr lang="en-US" sz="2600" b="1" kern="1200" dirty="0" err="1">
              <a:solidFill>
                <a:srgbClr val="C00000"/>
              </a:solidFill>
            </a:rPr>
            <a:t>cao</a:t>
          </a:r>
          <a:r>
            <a:rPr lang="en-US" sz="2600" b="1" kern="1200" dirty="0">
              <a:solidFill>
                <a:srgbClr val="C00000"/>
              </a:solidFill>
            </a:rPr>
            <a:t> h</a:t>
          </a:r>
          <a:r>
            <a:rPr lang="vi-VN" sz="2600" b="1" kern="1200" dirty="0">
              <a:solidFill>
                <a:srgbClr val="C00000"/>
              </a:solidFill>
            </a:rPr>
            <a:t>ơ</a:t>
          </a:r>
          <a:r>
            <a:rPr lang="en-US" sz="2600" b="1" kern="1200" dirty="0">
              <a:solidFill>
                <a:srgbClr val="C00000"/>
              </a:solidFill>
            </a:rPr>
            <a:t>n 10 %</a:t>
          </a:r>
        </a:p>
      </dsp:txBody>
      <dsp:txXfrm>
        <a:off x="1029079" y="1633350"/>
        <a:ext cx="7545451" cy="816675"/>
      </dsp:txXfrm>
    </dsp:sp>
    <dsp:sp modelId="{82D62544-7BB7-41C5-BDB1-1E057202CF41}">
      <dsp:nvSpPr>
        <dsp:cNvPr id="0" name=""/>
        <dsp:cNvSpPr/>
      </dsp:nvSpPr>
      <dsp:spPr>
        <a:xfrm>
          <a:off x="518657" y="1531265"/>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B67F61-580E-4AD5-9C77-0A7D394B81B5}">
      <dsp:nvSpPr>
        <dsp:cNvPr id="0" name=""/>
        <dsp:cNvSpPr/>
      </dsp:nvSpPr>
      <dsp:spPr>
        <a:xfrm>
          <a:off x="954228" y="2858574"/>
          <a:ext cx="7695152"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just" defTabSz="1155700">
            <a:lnSpc>
              <a:spcPct val="90000"/>
            </a:lnSpc>
            <a:spcBef>
              <a:spcPct val="0"/>
            </a:spcBef>
            <a:spcAft>
              <a:spcPct val="35000"/>
            </a:spcAft>
          </a:pPr>
          <a:r>
            <a:rPr lang="en-US" sz="2600" kern="1200"/>
            <a:t>Tỉ lệ sinh viên tốt nghiệp có việc làm </a:t>
          </a:r>
          <a:r>
            <a:rPr lang="en-US" sz="2600" b="1" kern="1200">
              <a:solidFill>
                <a:srgbClr val="C00000"/>
              </a:solidFill>
            </a:rPr>
            <a:t>cao h</a:t>
          </a:r>
          <a:r>
            <a:rPr lang="vi-VN" sz="2600" b="1" kern="1200">
              <a:solidFill>
                <a:srgbClr val="C00000"/>
              </a:solidFill>
            </a:rPr>
            <a:t>ơ</a:t>
          </a:r>
          <a:r>
            <a:rPr lang="en-US" sz="2600" b="1" kern="1200" smtClean="0">
              <a:solidFill>
                <a:srgbClr val="C00000"/>
              </a:solidFill>
            </a:rPr>
            <a:t>n 80</a:t>
          </a:r>
          <a:r>
            <a:rPr lang="en-US" sz="2600" b="1" kern="1200">
              <a:solidFill>
                <a:srgbClr val="C00000"/>
              </a:solidFill>
            </a:rPr>
            <a:t>%</a:t>
          </a:r>
        </a:p>
      </dsp:txBody>
      <dsp:txXfrm>
        <a:off x="954228" y="2858574"/>
        <a:ext cx="7695152" cy="816675"/>
      </dsp:txXfrm>
    </dsp:sp>
    <dsp:sp modelId="{A9F6CC8A-6A9B-49BF-BE28-231150913235}">
      <dsp:nvSpPr>
        <dsp:cNvPr id="0" name=""/>
        <dsp:cNvSpPr/>
      </dsp:nvSpPr>
      <dsp:spPr>
        <a:xfrm>
          <a:off x="518657" y="2756490"/>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D317B2-8E94-4623-9EAE-5C84F22DF00B}">
      <dsp:nvSpPr>
        <dsp:cNvPr id="0" name=""/>
        <dsp:cNvSpPr/>
      </dsp:nvSpPr>
      <dsp:spPr>
        <a:xfrm>
          <a:off x="560861" y="4083799"/>
          <a:ext cx="8013669" cy="816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8236" tIns="66040" rIns="66040" bIns="66040" numCol="1" spcCol="1270" anchor="ctr" anchorCtr="0">
          <a:noAutofit/>
        </a:bodyPr>
        <a:lstStyle/>
        <a:p>
          <a:pPr lvl="0" algn="l" defTabSz="1155700">
            <a:lnSpc>
              <a:spcPct val="90000"/>
            </a:lnSpc>
            <a:spcBef>
              <a:spcPct val="0"/>
            </a:spcBef>
            <a:spcAft>
              <a:spcPct val="35000"/>
            </a:spcAft>
          </a:pPr>
          <a:r>
            <a:rPr lang="en-US" sz="2600" kern="1200"/>
            <a:t>Tuân thủ các yêu cầu luật định đối với ngành đào tạo.</a:t>
          </a:r>
        </a:p>
      </dsp:txBody>
      <dsp:txXfrm>
        <a:off x="560861" y="4083799"/>
        <a:ext cx="8013669" cy="816675"/>
      </dsp:txXfrm>
    </dsp:sp>
    <dsp:sp modelId="{9F7462B1-F2D0-4015-A625-778925D4BB2F}">
      <dsp:nvSpPr>
        <dsp:cNvPr id="0" name=""/>
        <dsp:cNvSpPr/>
      </dsp:nvSpPr>
      <dsp:spPr>
        <a:xfrm>
          <a:off x="50439" y="3981715"/>
          <a:ext cx="1020843" cy="102084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6882" name="Rectangle 18"/>
          <p:cNvSpPr>
            <a:spLocks noChangeArrowheads="1"/>
          </p:cNvSpPr>
          <p:nvPr/>
        </p:nvSpPr>
        <p:spPr bwMode="auto">
          <a:xfrm>
            <a:off x="0" y="1422401"/>
            <a:ext cx="9144000" cy="5462588"/>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84" name="Rectangle 20"/>
          <p:cNvSpPr>
            <a:spLocks noGrp="1" noChangeArrowheads="1"/>
          </p:cNvSpPr>
          <p:nvPr>
            <p:ph type="dt" sz="half" idx="2"/>
          </p:nvPr>
        </p:nvSpPr>
        <p:spPr>
          <a:xfrm>
            <a:off x="457200" y="6486525"/>
            <a:ext cx="2133600" cy="168275"/>
          </a:xfrm>
        </p:spPr>
        <p:txBody>
          <a:bodyPr/>
          <a:lstStyle>
            <a:lvl1pPr>
              <a:defRPr>
                <a:solidFill>
                  <a:schemeClr val="bg1"/>
                </a:solidFill>
              </a:defRPr>
            </a:lvl1pPr>
          </a:lstStyle>
          <a:p>
            <a:fld id="{1D8BD707-D9CF-40AE-B4C6-C98DA3205C09}" type="datetimeFigureOut">
              <a:rPr lang="en-US" smtClean="0"/>
              <a:pPr/>
              <a:t>29/9/2018</a:t>
            </a:fld>
            <a:endParaRPr lang="en-US"/>
          </a:p>
        </p:txBody>
      </p:sp>
      <p:sp>
        <p:nvSpPr>
          <p:cNvPr id="36885" name="Rectangle 21"/>
          <p:cNvSpPr>
            <a:spLocks noGrp="1" noChangeArrowheads="1"/>
          </p:cNvSpPr>
          <p:nvPr>
            <p:ph type="ftr" sz="quarter" idx="3"/>
          </p:nvPr>
        </p:nvSpPr>
        <p:spPr>
          <a:xfrm>
            <a:off x="3124200" y="6486525"/>
            <a:ext cx="2895600" cy="168275"/>
          </a:xfrm>
        </p:spPr>
        <p:txBody>
          <a:bodyPr/>
          <a:lstStyle>
            <a:lvl1pPr algn="ctr">
              <a:defRPr>
                <a:solidFill>
                  <a:schemeClr val="bg1"/>
                </a:solidFill>
              </a:defRPr>
            </a:lvl1pPr>
          </a:lstStyle>
          <a:p>
            <a:endParaRPr lang="en-US"/>
          </a:p>
        </p:txBody>
      </p:sp>
      <p:sp>
        <p:nvSpPr>
          <p:cNvPr id="36886" name="Rectangle 22"/>
          <p:cNvSpPr>
            <a:spLocks noGrp="1" noChangeArrowheads="1"/>
          </p:cNvSpPr>
          <p:nvPr>
            <p:ph type="sldNum" sz="quarter" idx="4"/>
          </p:nvPr>
        </p:nvSpPr>
        <p:spPr>
          <a:xfrm>
            <a:off x="6553200" y="6486525"/>
            <a:ext cx="2133600" cy="168275"/>
          </a:xfrm>
        </p:spPr>
        <p:txBody>
          <a:bodyPr/>
          <a:lstStyle>
            <a:lvl1pPr>
              <a:defRPr>
                <a:solidFill>
                  <a:schemeClr val="bg1"/>
                </a:solidFill>
              </a:defRPr>
            </a:lvl1pPr>
          </a:lstStyle>
          <a:p>
            <a:fld id="{B6F15528-21DE-4FAA-801E-634DDDAF4B2B}" type="slidenum">
              <a:rPr lang="en-US" smtClean="0"/>
              <a:pPr/>
              <a:t>‹#›</a:t>
            </a:fld>
            <a:endParaRPr lang="en-US"/>
          </a:p>
        </p:txBody>
      </p:sp>
      <p:sp>
        <p:nvSpPr>
          <p:cNvPr id="36887" name="Rectangle 23"/>
          <p:cNvSpPr>
            <a:spLocks noChangeArrowheads="1"/>
          </p:cNvSpPr>
          <p:nvPr/>
        </p:nvSpPr>
        <p:spPr bwMode="gray">
          <a:xfrm>
            <a:off x="0" y="990600"/>
            <a:ext cx="9144000" cy="431800"/>
          </a:xfrm>
          <a:prstGeom prst="rect">
            <a:avLst/>
          </a:prstGeom>
          <a:solidFill>
            <a:schemeClr val="tx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97" name="Rectangle 33"/>
          <p:cNvSpPr>
            <a:spLocks noGrp="1" noChangeArrowheads="1"/>
          </p:cNvSpPr>
          <p:nvPr>
            <p:ph type="ctrTitle" sz="quarter"/>
          </p:nvPr>
        </p:nvSpPr>
        <p:spPr bwMode="black">
          <a:xfrm>
            <a:off x="3705225" y="990600"/>
            <a:ext cx="5181600" cy="1470025"/>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algn="r" eaLnBrk="1" hangingPunct="1">
              <a:defRPr sz="4400" smtClean="0">
                <a:solidFill>
                  <a:schemeClr val="tx2"/>
                </a:solidFill>
                <a:effectLst>
                  <a:outerShdw blurRad="38100" dist="38100" dir="2700000" algn="tl">
                    <a:srgbClr val="C0C0C0"/>
                  </a:outerShdw>
                </a:effectLst>
              </a:defRPr>
            </a:lvl1pPr>
          </a:lstStyle>
          <a:p>
            <a:pPr lvl="0"/>
            <a:r>
              <a:rPr lang="en-US" noProof="0"/>
              <a:t>Click to edit Master title style</a:t>
            </a:r>
          </a:p>
        </p:txBody>
      </p:sp>
      <p:sp>
        <p:nvSpPr>
          <p:cNvPr id="36898" name="Rectangle 34"/>
          <p:cNvSpPr>
            <a:spLocks noGrp="1" noChangeArrowheads="1"/>
          </p:cNvSpPr>
          <p:nvPr>
            <p:ph type="subTitle" sz="quarter" idx="1"/>
          </p:nvPr>
        </p:nvSpPr>
        <p:spPr bwMode="white">
          <a:xfrm>
            <a:off x="4926013" y="3163888"/>
            <a:ext cx="4025900" cy="376237"/>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marL="0" indent="0" algn="r" eaLnBrk="1" hangingPunct="1">
              <a:buFont typeface="Wingdings" pitchFamily="2" charset="2"/>
              <a:buNone/>
              <a:defRPr sz="1600" b="0" smtClean="0">
                <a:solidFill>
                  <a:schemeClr val="bg1"/>
                </a:solidFill>
              </a:defRPr>
            </a:lvl1pPr>
          </a:lstStyle>
          <a:p>
            <a:pPr lvl="0"/>
            <a:r>
              <a:rPr lang="en-US" noProof="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grpSp>
        <p:nvGrpSpPr>
          <p:cNvPr id="7" name="Group 6"/>
          <p:cNvGrpSpPr/>
          <p:nvPr userDrawn="1"/>
        </p:nvGrpSpPr>
        <p:grpSpPr>
          <a:xfrm>
            <a:off x="7724062" y="152400"/>
            <a:ext cx="1280849" cy="1117087"/>
            <a:chOff x="7308850" y="188913"/>
            <a:chExt cx="1665288" cy="1512887"/>
          </a:xfrm>
        </p:grpSpPr>
        <p:grpSp>
          <p:nvGrpSpPr>
            <p:cNvPr id="8" name="Group 39"/>
            <p:cNvGrpSpPr>
              <a:grpSpLocks/>
            </p:cNvGrpSpPr>
            <p:nvPr/>
          </p:nvGrpSpPr>
          <p:grpSpPr bwMode="auto">
            <a:xfrm>
              <a:off x="7308850" y="188913"/>
              <a:ext cx="1665288" cy="1512887"/>
              <a:chOff x="4604" y="119"/>
              <a:chExt cx="1049" cy="953"/>
            </a:xfrm>
          </p:grpSpPr>
          <p:sp>
            <p:nvSpPr>
              <p:cNvPr id="10"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2"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9" name="Picture 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505292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252217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605030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456077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8"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9"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54308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4"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5"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2386883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3"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4"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184843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225649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4175242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94760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152400"/>
            <a:ext cx="2076450" cy="6337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152400"/>
            <a:ext cx="6076950" cy="6337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41496178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7391400" cy="563563"/>
          </a:xfrm>
        </p:spPr>
        <p:txBody>
          <a:bodyPr/>
          <a:lstStyle/>
          <a:p>
            <a:r>
              <a:rPr lang="en-US"/>
              <a:t>Click to edit Master title style</a:t>
            </a:r>
          </a:p>
        </p:txBody>
      </p:sp>
      <p:sp>
        <p:nvSpPr>
          <p:cNvPr id="3" name="Chart Placeholder 2"/>
          <p:cNvSpPr>
            <a:spLocks noGrp="1"/>
          </p:cNvSpPr>
          <p:nvPr>
            <p:ph type="chart" idx="1"/>
          </p:nvPr>
        </p:nvSpPr>
        <p:spPr>
          <a:xfrm>
            <a:off x="457200" y="1241425"/>
            <a:ext cx="8229600" cy="5248275"/>
          </a:xfrm>
        </p:spPr>
        <p:txBody>
          <a:bodyPr/>
          <a:lstStyle/>
          <a:p>
            <a:pPr lvl="0"/>
            <a:r>
              <a:rPr lang="en-US" noProof="0"/>
              <a:t>Click icon to add chart</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7535903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7391400" cy="563563"/>
          </a:xfrm>
        </p:spPr>
        <p:txBody>
          <a:bodyPr/>
          <a:lstStyle/>
          <a:p>
            <a:r>
              <a:rPr lang="en-US"/>
              <a:t>Click to edit Master title style</a:t>
            </a:r>
          </a:p>
        </p:txBody>
      </p:sp>
      <p:sp>
        <p:nvSpPr>
          <p:cNvPr id="3" name="Table Placeholder 2"/>
          <p:cNvSpPr>
            <a:spLocks noGrp="1"/>
          </p:cNvSpPr>
          <p:nvPr>
            <p:ph type="tbl" idx="1"/>
          </p:nvPr>
        </p:nvSpPr>
        <p:spPr>
          <a:xfrm>
            <a:off x="457200" y="1241425"/>
            <a:ext cx="8229600" cy="5248275"/>
          </a:xfrm>
        </p:spPr>
        <p:txBody>
          <a:bodyPr/>
          <a:lstStyle/>
          <a:p>
            <a:pPr lvl="0"/>
            <a:r>
              <a:rPr lang="en-US" noProof="0"/>
              <a:t>Click icon to add table</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29/9/2018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248087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05" name="Rectangle 33"/>
          <p:cNvSpPr>
            <a:spLocks noChangeArrowheads="1"/>
          </p:cNvSpPr>
          <p:nvPr/>
        </p:nvSpPr>
        <p:spPr bwMode="hidden">
          <a:xfrm>
            <a:off x="0" y="5105400"/>
            <a:ext cx="9144000" cy="1752600"/>
          </a:xfrm>
          <a:prstGeom prst="rect">
            <a:avLst/>
          </a:prstGeom>
          <a:gradFill rotWithShape="1">
            <a:gsLst>
              <a:gs pos="0">
                <a:schemeClr val="accent2">
                  <a:gamma/>
                  <a:tint val="0"/>
                  <a:invGamma/>
                  <a:alpha val="20000"/>
                </a:schemeClr>
              </a:gs>
              <a:gs pos="100000">
                <a:schemeClr val="accent2">
                  <a:alpha val="22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6" name="Rectangle 34"/>
          <p:cNvSpPr>
            <a:spLocks noChangeArrowheads="1"/>
          </p:cNvSpPr>
          <p:nvPr/>
        </p:nvSpPr>
        <p:spPr bwMode="gray">
          <a:xfrm>
            <a:off x="0" y="798513"/>
            <a:ext cx="9144000" cy="312737"/>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7" name="Rectangle 35"/>
          <p:cNvSpPr>
            <a:spLocks noChangeArrowheads="1"/>
          </p:cNvSpPr>
          <p:nvPr/>
        </p:nvSpPr>
        <p:spPr bwMode="gray">
          <a:xfrm>
            <a:off x="0" y="0"/>
            <a:ext cx="9144000" cy="83661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8" name="Rectangle 36"/>
          <p:cNvSpPr>
            <a:spLocks noGrp="1" noChangeArrowheads="1"/>
          </p:cNvSpPr>
          <p:nvPr>
            <p:ph type="body" idx="1"/>
          </p:nvPr>
        </p:nvSpPr>
        <p:spPr bwMode="auto">
          <a:xfrm>
            <a:off x="457200" y="12414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09" name="Rectangle 37"/>
          <p:cNvSpPr>
            <a:spLocks noGrp="1" noChangeArrowheads="1"/>
          </p:cNvSpPr>
          <p:nvPr>
            <p:ph type="sldNum" sz="quarter" idx="4"/>
          </p:nvPr>
        </p:nvSpPr>
        <p:spPr bwMode="auto">
          <a:xfrm>
            <a:off x="3124200" y="6553200"/>
            <a:ext cx="2133600" cy="23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fld id="{B6F15528-21DE-4FAA-801E-634DDDAF4B2B}" type="slidenum">
              <a:rPr lang="en-US" smtClean="0"/>
              <a:pPr/>
              <a:t>‹#›</a:t>
            </a:fld>
            <a:endParaRPr lang="en-US"/>
          </a:p>
        </p:txBody>
      </p:sp>
      <p:sp>
        <p:nvSpPr>
          <p:cNvPr id="3110" name="Rectangle 38"/>
          <p:cNvSpPr>
            <a:spLocks noGrp="1" noChangeArrowheads="1"/>
          </p:cNvSpPr>
          <p:nvPr>
            <p:ph type="title"/>
          </p:nvPr>
        </p:nvSpPr>
        <p:spPr bwMode="white">
          <a:xfrm>
            <a:off x="381000" y="152400"/>
            <a:ext cx="73914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119" name="Rectangle 47"/>
          <p:cNvSpPr>
            <a:spLocks noGrp="1" noChangeArrowheads="1"/>
          </p:cNvSpPr>
          <p:nvPr>
            <p:ph type="dt" sz="half" idx="2"/>
          </p:nvPr>
        </p:nvSpPr>
        <p:spPr bwMode="auto">
          <a:xfrm>
            <a:off x="457200" y="6553200"/>
            <a:ext cx="2133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fld id="{1D8BD707-D9CF-40AE-B4C6-C98DA3205C09}" type="datetimeFigureOut">
              <a:rPr lang="en-US" smtClean="0"/>
              <a:pPr/>
              <a:t>29/9/2018</a:t>
            </a:fld>
            <a:endParaRPr lang="en-US"/>
          </a:p>
        </p:txBody>
      </p:sp>
      <p:sp>
        <p:nvSpPr>
          <p:cNvPr id="3120" name="Rectangle 48"/>
          <p:cNvSpPr>
            <a:spLocks noGrp="1" noChangeArrowheads="1"/>
          </p:cNvSpPr>
          <p:nvPr>
            <p:ph type="ftr" sz="quarter" idx="3"/>
          </p:nvPr>
        </p:nvSpPr>
        <p:spPr bwMode="auto">
          <a:xfrm>
            <a:off x="5791200" y="6553200"/>
            <a:ext cx="2895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txStyles>
    <p:title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228600" y="1828800"/>
            <a:ext cx="8915400" cy="1470025"/>
          </a:xfrm>
        </p:spPr>
        <p:txBody>
          <a:bodyPr/>
          <a:lstStyle/>
          <a:p>
            <a:pPr algn="ctr"/>
            <a:r>
              <a:rPr lang="en-US" sz="4000">
                <a:solidFill>
                  <a:schemeClr val="bg1"/>
                </a:solidFill>
                <a:latin typeface="Tahoma" pitchFamily="34" charset="0"/>
                <a:ea typeface="Tahoma" pitchFamily="34" charset="0"/>
                <a:cs typeface="Tahoma" pitchFamily="34" charset="0"/>
              </a:rPr>
              <a:t>HỆ THỐNG </a:t>
            </a:r>
            <a:br>
              <a:rPr lang="en-US" sz="4000">
                <a:solidFill>
                  <a:schemeClr val="bg1"/>
                </a:solidFill>
                <a:latin typeface="Tahoma" pitchFamily="34" charset="0"/>
                <a:ea typeface="Tahoma" pitchFamily="34" charset="0"/>
                <a:cs typeface="Tahoma" pitchFamily="34" charset="0"/>
              </a:rPr>
            </a:br>
            <a:r>
              <a:rPr lang="en-US" sz="4000">
                <a:solidFill>
                  <a:schemeClr val="bg1"/>
                </a:solidFill>
                <a:latin typeface="Tahoma" pitchFamily="34" charset="0"/>
                <a:ea typeface="Tahoma" pitchFamily="34" charset="0"/>
                <a:cs typeface="Tahoma" pitchFamily="34" charset="0"/>
              </a:rPr>
              <a:t>QUẢN LÝ CHẤT LƯỢNG THEO</a:t>
            </a:r>
            <a:br>
              <a:rPr lang="en-US" sz="4000">
                <a:solidFill>
                  <a:schemeClr val="bg1"/>
                </a:solidFill>
                <a:latin typeface="Tahoma" pitchFamily="34" charset="0"/>
                <a:ea typeface="Tahoma" pitchFamily="34" charset="0"/>
                <a:cs typeface="Tahoma" pitchFamily="34" charset="0"/>
              </a:rPr>
            </a:br>
            <a:r>
              <a:rPr lang="en-US" sz="4000">
                <a:solidFill>
                  <a:schemeClr val="bg1"/>
                </a:solidFill>
                <a:latin typeface="Tahoma" pitchFamily="34" charset="0"/>
                <a:ea typeface="Tahoma" pitchFamily="34" charset="0"/>
                <a:cs typeface="Tahoma" pitchFamily="34" charset="0"/>
              </a:rPr>
              <a:t> TIÊU CHUẨN ISO 9001:2015</a:t>
            </a:r>
          </a:p>
        </p:txBody>
      </p:sp>
      <p:sp>
        <p:nvSpPr>
          <p:cNvPr id="5" name="Rectangle 6"/>
          <p:cNvSpPr>
            <a:spLocks noGrp="1" noChangeArrowheads="1"/>
          </p:cNvSpPr>
          <p:nvPr>
            <p:ph type="subTitle" idx="1"/>
          </p:nvPr>
        </p:nvSpPr>
        <p:spPr>
          <a:xfrm>
            <a:off x="34377" y="304800"/>
            <a:ext cx="8957223" cy="376237"/>
          </a:xfrm>
          <a:noFill/>
          <a:ln/>
          <a:extLst>
            <a:ext uri="{91240B29-F687-4F45-9708-019B960494DF}">
              <a14:hiddenLine xmlns:a14="http://schemas.microsoft.com/office/drawing/2010/main" w="9525">
                <a:solidFill>
                  <a:schemeClr val="tx1"/>
                </a:solidFill>
                <a:miter lim="800000"/>
                <a:headEnd/>
                <a:tailEnd/>
              </a14:hiddenLine>
            </a:ext>
          </a:extLst>
        </p:spPr>
        <p:txBody>
          <a:bodyPr/>
          <a:lstStyle/>
          <a:p>
            <a:pPr algn="ctr"/>
            <a:r>
              <a:rPr lang="en-US" sz="2800" b="1">
                <a:solidFill>
                  <a:schemeClr val="tx2"/>
                </a:solidFill>
                <a:effectLst>
                  <a:outerShdw blurRad="38100" dist="38100" dir="2700000" algn="tl">
                    <a:srgbClr val="000000">
                      <a:alpha val="43137"/>
                    </a:srgbClr>
                  </a:outerShdw>
                </a:effectLst>
                <a:latin typeface="Tahoma" pitchFamily="34" charset="0"/>
                <a:ea typeface="Tahoma" pitchFamily="34" charset="0"/>
                <a:cs typeface="Tahoma" pitchFamily="34" charset="0"/>
              </a:rPr>
              <a:t>TRƯỜNG CAO ĐẲNG LÝ TỰ TRỌNG TP.HCM</a:t>
            </a:r>
            <a:endParaRPr lang="en-US" sz="2400">
              <a:solidFill>
                <a:schemeClr val="tx2"/>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p:txBody>
      </p:sp>
      <p:grpSp>
        <p:nvGrpSpPr>
          <p:cNvPr id="15" name="Group 14"/>
          <p:cNvGrpSpPr/>
          <p:nvPr/>
        </p:nvGrpSpPr>
        <p:grpSpPr>
          <a:xfrm>
            <a:off x="2914981" y="3730832"/>
            <a:ext cx="3089103" cy="3020614"/>
            <a:chOff x="2914981" y="3730832"/>
            <a:chExt cx="3089103" cy="3020614"/>
          </a:xfrm>
        </p:grpSpPr>
        <p:sp>
          <p:nvSpPr>
            <p:cNvPr id="7" name="Oval 19"/>
            <p:cNvSpPr>
              <a:spLocks noChangeArrowheads="1"/>
            </p:cNvSpPr>
            <p:nvPr/>
          </p:nvSpPr>
          <p:spPr bwMode="ltGray">
            <a:xfrm>
              <a:off x="3495301" y="5675299"/>
              <a:ext cx="2508783" cy="1076147"/>
            </a:xfrm>
            <a:prstGeom prst="ellipse">
              <a:avLst/>
            </a:pr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Oval 24"/>
            <p:cNvSpPr>
              <a:spLocks noChangeArrowheads="1"/>
            </p:cNvSpPr>
            <p:nvPr/>
          </p:nvSpPr>
          <p:spPr bwMode="gray">
            <a:xfrm>
              <a:off x="2914981" y="3730832"/>
              <a:ext cx="2749724" cy="2891552"/>
            </a:xfrm>
            <a:prstGeom prst="ellipse">
              <a:avLst/>
            </a:prstGeom>
            <a:solidFill>
              <a:schemeClr val="bg1"/>
            </a:solidFill>
            <a:ln>
              <a:noFill/>
            </a:ln>
            <a:effectLst>
              <a:outerShdw dist="172739" dir="3238358"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9" name="Freeform 25" descr="1"/>
            <p:cNvSpPr>
              <a:spLocks/>
            </p:cNvSpPr>
            <p:nvPr/>
          </p:nvSpPr>
          <p:spPr bwMode="gray">
            <a:xfrm>
              <a:off x="3419363" y="3826679"/>
              <a:ext cx="1696897" cy="1304853"/>
            </a:xfrm>
            <a:custGeom>
              <a:avLst/>
              <a:gdLst>
                <a:gd name="T0" fmla="*/ 905 w 1810"/>
                <a:gd name="T1" fmla="*/ 1375 h 1375"/>
                <a:gd name="T2" fmla="*/ 1810 w 1810"/>
                <a:gd name="T3" fmla="*/ 395 h 1375"/>
                <a:gd name="T4" fmla="*/ 876 w 1810"/>
                <a:gd name="T5" fmla="*/ 24 h 1375"/>
                <a:gd name="T6" fmla="*/ 0 w 1810"/>
                <a:gd name="T7" fmla="*/ 396 h 1375"/>
                <a:gd name="T8" fmla="*/ 905 w 1810"/>
                <a:gd name="T9" fmla="*/ 1375 h 1375"/>
              </a:gdLst>
              <a:ahLst/>
              <a:cxnLst>
                <a:cxn ang="0">
                  <a:pos x="T0" y="T1"/>
                </a:cxn>
                <a:cxn ang="0">
                  <a:pos x="T2" y="T3"/>
                </a:cxn>
                <a:cxn ang="0">
                  <a:pos x="T4" y="T5"/>
                </a:cxn>
                <a:cxn ang="0">
                  <a:pos x="T6" y="T7"/>
                </a:cxn>
                <a:cxn ang="0">
                  <a:pos x="T8" y="T9"/>
                </a:cxn>
              </a:cxnLst>
              <a:rect l="0" t="0" r="r" b="b"/>
              <a:pathLst>
                <a:path w="1810" h="1375">
                  <a:moveTo>
                    <a:pt x="905" y="1375"/>
                  </a:moveTo>
                  <a:lnTo>
                    <a:pt x="1810" y="395"/>
                  </a:lnTo>
                  <a:cubicBezTo>
                    <a:pt x="1612" y="176"/>
                    <a:pt x="1300" y="0"/>
                    <a:pt x="876" y="24"/>
                  </a:cubicBezTo>
                  <a:cubicBezTo>
                    <a:pt x="452" y="48"/>
                    <a:pt x="252" y="149"/>
                    <a:pt x="0" y="396"/>
                  </a:cubicBezTo>
                  <a:lnTo>
                    <a:pt x="905" y="1375"/>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reeform 26" descr="2"/>
            <p:cNvSpPr>
              <a:spLocks/>
            </p:cNvSpPr>
            <p:nvPr/>
          </p:nvSpPr>
          <p:spPr bwMode="gray">
            <a:xfrm>
              <a:off x="2974045" y="4264161"/>
              <a:ext cx="1242203" cy="1812558"/>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27" descr="55282"/>
            <p:cNvSpPr>
              <a:spLocks/>
            </p:cNvSpPr>
            <p:nvPr/>
          </p:nvSpPr>
          <p:spPr bwMode="gray">
            <a:xfrm>
              <a:off x="3393112" y="5210297"/>
              <a:ext cx="1749398" cy="1326679"/>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30" descr="4"/>
            <p:cNvSpPr>
              <a:spLocks/>
            </p:cNvSpPr>
            <p:nvPr/>
          </p:nvSpPr>
          <p:spPr bwMode="gray">
            <a:xfrm>
              <a:off x="4302499" y="4247079"/>
              <a:ext cx="1263766" cy="1862854"/>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Oval 31"/>
            <p:cNvSpPr>
              <a:spLocks noChangeArrowheads="1"/>
            </p:cNvSpPr>
            <p:nvPr/>
          </p:nvSpPr>
          <p:spPr bwMode="gray">
            <a:xfrm>
              <a:off x="3818743" y="4746244"/>
              <a:ext cx="977826" cy="989789"/>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4" name="Picture 13"/>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3670062" y="4893336"/>
              <a:ext cx="1275186" cy="675205"/>
            </a:xfrm>
            <a:prstGeom prst="rect">
              <a:avLst/>
            </a:prstGeom>
          </p:spPr>
        </p:pic>
      </p:grpSp>
    </p:spTree>
    <p:extLst>
      <p:ext uri="{BB962C8B-B14F-4D97-AF65-F5344CB8AC3E}">
        <p14:creationId xmlns:p14="http://schemas.microsoft.com/office/powerpoint/2010/main" val="427946410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GIỚI THIỆU CHUNG</a:t>
            </a:r>
            <a:endParaRPr lang="en-US"/>
          </a:p>
        </p:txBody>
      </p:sp>
      <p:sp>
        <p:nvSpPr>
          <p:cNvPr id="3" name="Content Placeholder 2"/>
          <p:cNvSpPr>
            <a:spLocks noGrp="1"/>
          </p:cNvSpPr>
          <p:nvPr>
            <p:ph idx="1"/>
          </p:nvPr>
        </p:nvSpPr>
        <p:spPr>
          <a:xfrm>
            <a:off x="190500" y="1241425"/>
            <a:ext cx="8801100" cy="5248275"/>
          </a:xfrm>
        </p:spPr>
        <p:txBody>
          <a:bodyPr/>
          <a:lstStyle/>
          <a:p>
            <a:pPr marL="0" indent="0" algn="just">
              <a:buNone/>
            </a:pPr>
            <a:r>
              <a:rPr lang="en-US" sz="3200"/>
              <a:t>Trường Cao đẳng Lý Tự Trọng </a:t>
            </a:r>
            <a:r>
              <a:rPr lang="en-US" sz="3200" smtClean="0"/>
              <a:t>Thành phố </a:t>
            </a:r>
            <a:r>
              <a:rPr lang="en-US" sz="3200"/>
              <a:t>Hồ Chí Minh (Ly Tu Trong College of Ho Chi Minh City) </a:t>
            </a:r>
            <a:r>
              <a:rPr lang="en-US" sz="3200" smtClean="0">
                <a:solidFill>
                  <a:srgbClr val="FF0000"/>
                </a:solidFill>
              </a:rPr>
              <a:t>tiền thân là trường……. () </a:t>
            </a:r>
            <a:r>
              <a:rPr lang="en-US" sz="3200" smtClean="0"/>
              <a:t>được </a:t>
            </a:r>
            <a:r>
              <a:rPr lang="en-US" sz="3200"/>
              <a:t>thành </a:t>
            </a:r>
            <a:r>
              <a:rPr lang="en-US" sz="3200" smtClean="0"/>
              <a:t>lập </a:t>
            </a:r>
            <a:r>
              <a:rPr lang="en-US" sz="3200"/>
              <a:t>theo Quyết định số 1130/QĐ-LĐTBXH ngày 17/7/2017 của Bộ Lao động – Thương binh và Xã hội;</a:t>
            </a:r>
          </a:p>
          <a:p>
            <a:pPr marL="0" lvl="0" indent="0" algn="just">
              <a:spcBef>
                <a:spcPts val="600"/>
              </a:spcBef>
              <a:spcAft>
                <a:spcPts val="600"/>
              </a:spcAft>
              <a:buNone/>
            </a:pPr>
            <a:r>
              <a:rPr lang="en-US" sz="3200"/>
              <a:t>    Số 390 Hoàng Văn Thụ, Phường 4, Quận Tân Bình, TP. HCM </a:t>
            </a:r>
          </a:p>
          <a:p>
            <a:pPr marL="0" lvl="0" indent="0" algn="just">
              <a:spcBef>
                <a:spcPts val="600"/>
              </a:spcBef>
              <a:spcAft>
                <a:spcPts val="600"/>
              </a:spcAft>
              <a:buNone/>
            </a:pPr>
            <a:r>
              <a:rPr lang="en-US" sz="3200"/>
              <a:t>    +84 (028) 3811 0521</a:t>
            </a:r>
          </a:p>
          <a:p>
            <a:pPr marL="0" lvl="0" indent="0" algn="just">
              <a:spcBef>
                <a:spcPts val="600"/>
              </a:spcBef>
              <a:spcAft>
                <a:spcPts val="600"/>
              </a:spcAft>
              <a:buNone/>
            </a:pPr>
            <a:r>
              <a:rPr lang="en-US" sz="3200"/>
              <a:t> + +84 (028) 3811 8676</a:t>
            </a:r>
          </a:p>
          <a:p>
            <a:pPr marL="0" lvl="0" indent="0" algn="just">
              <a:spcBef>
                <a:spcPts val="600"/>
              </a:spcBef>
              <a:spcAft>
                <a:spcPts val="600"/>
              </a:spcAft>
              <a:buNone/>
            </a:pPr>
            <a:r>
              <a:rPr lang="en-US" sz="3200"/>
              <a:t>     http://lttc.edu.vn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3886200"/>
            <a:ext cx="419100" cy="4191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4953000"/>
            <a:ext cx="419100" cy="419100"/>
          </a:xfrm>
          <a:prstGeom prst="rect">
            <a:avLst/>
          </a:prstGeom>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23819" r="20315"/>
          <a:stretch/>
        </p:blipFill>
        <p:spPr>
          <a:xfrm>
            <a:off x="152400" y="5589011"/>
            <a:ext cx="457200" cy="472785"/>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2400" y="6248400"/>
            <a:ext cx="457200" cy="457200"/>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53000" y="4491228"/>
            <a:ext cx="3886200" cy="21610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5497684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077200" cy="563563"/>
          </a:xfrm>
        </p:spPr>
        <p:txBody>
          <a:bodyPr/>
          <a:lstStyle/>
          <a:p>
            <a:r>
              <a:rPr lang="en-US"/>
              <a:t>SƠ ĐỒ TỔ CHỨC CỦA HỆ THỐNG</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95400" y="1143000"/>
            <a:ext cx="6553200" cy="5719015"/>
          </a:xfrm>
        </p:spPr>
      </p:pic>
    </p:spTree>
    <p:extLst>
      <p:ext uri="{BB962C8B-B14F-4D97-AF65-F5344CB8AC3E}">
        <p14:creationId xmlns:p14="http://schemas.microsoft.com/office/powerpoint/2010/main" val="296910704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900893783"/>
              </p:ext>
            </p:extLst>
          </p:nvPr>
        </p:nvGraphicFramePr>
        <p:xfrm>
          <a:off x="152400" y="1241425"/>
          <a:ext cx="8763001" cy="6014815"/>
        </p:xfrm>
        <a:graphic>
          <a:graphicData uri="http://schemas.openxmlformats.org/drawingml/2006/table">
            <a:tbl>
              <a:tblPr>
                <a:tableStyleId>{616DA210-FB5B-4158-B5E0-FEB733F419BA}</a:tableStyleId>
              </a:tblPr>
              <a:tblGrid>
                <a:gridCol w="414000">
                  <a:extLst>
                    <a:ext uri="{9D8B030D-6E8A-4147-A177-3AD203B41FA5}">
                      <a16:colId xmlns="" xmlns:a16="http://schemas.microsoft.com/office/drawing/2014/main" val="20000"/>
                    </a:ext>
                  </a:extLst>
                </a:gridCol>
                <a:gridCol w="2176800">
                  <a:extLst>
                    <a:ext uri="{9D8B030D-6E8A-4147-A177-3AD203B41FA5}">
                      <a16:colId xmlns="" xmlns:a16="http://schemas.microsoft.com/office/drawing/2014/main" val="20001"/>
                    </a:ext>
                  </a:extLst>
                </a:gridCol>
                <a:gridCol w="1524000">
                  <a:extLst>
                    <a:ext uri="{9D8B030D-6E8A-4147-A177-3AD203B41FA5}">
                      <a16:colId xmlns="" xmlns:a16="http://schemas.microsoft.com/office/drawing/2014/main" val="20002"/>
                    </a:ext>
                  </a:extLst>
                </a:gridCol>
                <a:gridCol w="838200">
                  <a:extLst>
                    <a:ext uri="{9D8B030D-6E8A-4147-A177-3AD203B41FA5}">
                      <a16:colId xmlns="" xmlns:a16="http://schemas.microsoft.com/office/drawing/2014/main" val="20003"/>
                    </a:ext>
                  </a:extLst>
                </a:gridCol>
                <a:gridCol w="2971800">
                  <a:extLst>
                    <a:ext uri="{9D8B030D-6E8A-4147-A177-3AD203B41FA5}">
                      <a16:colId xmlns="" xmlns:a16="http://schemas.microsoft.com/office/drawing/2014/main" val="20004"/>
                    </a:ext>
                  </a:extLst>
                </a:gridCol>
                <a:gridCol w="838201">
                  <a:extLst>
                    <a:ext uri="{9D8B030D-6E8A-4147-A177-3AD203B41FA5}">
                      <a16:colId xmlns="" xmlns:a16="http://schemas.microsoft.com/office/drawing/2014/main" val="20005"/>
                    </a:ext>
                  </a:extLst>
                </a:gridCol>
              </a:tblGrid>
              <a:tr h="342173">
                <a:tc>
                  <a:txBody>
                    <a:bodyPr/>
                    <a:lstStyle/>
                    <a:p>
                      <a:pPr algn="ctr" fontAlgn="ctr"/>
                      <a:r>
                        <a:rPr lang="en-US" sz="1400" b="1" u="none" strike="noStrike" dirty="0">
                          <a:solidFill>
                            <a:schemeClr val="bg1"/>
                          </a:solidFill>
                          <a:effectLst/>
                        </a:rPr>
                        <a:t>STT</a:t>
                      </a:r>
                      <a:endParaRPr lang="en-US" sz="1400" b="1" i="0" u="none" strike="noStrike" dirty="0">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 xmlns:a16="http://schemas.microsoft.com/office/drawing/2014/main" val="10000"/>
                  </a:ext>
                </a:extLst>
              </a:tr>
              <a:tr h="946677">
                <a:tc>
                  <a:txBody>
                    <a:bodyPr/>
                    <a:lstStyle/>
                    <a:p>
                      <a:pPr algn="ctr" fontAlgn="ctr"/>
                      <a:r>
                        <a:rPr lang="en-US" sz="1400" u="none" strike="noStrike">
                          <a:effectLst/>
                        </a:rPr>
                        <a:t>1</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Các cơ quan Luật Pháp:</a:t>
                      </a:r>
                      <a:br>
                        <a:rPr lang="vi-VN" sz="1400" b="0" i="0" u="none" strike="noStrike" kern="1200">
                          <a:solidFill>
                            <a:srgbClr val="000000"/>
                          </a:solidFill>
                          <a:effectLst/>
                          <a:latin typeface="+mj-lt"/>
                          <a:ea typeface="+mn-ea"/>
                          <a:cs typeface="+mn-cs"/>
                        </a:rPr>
                      </a:br>
                      <a:r>
                        <a:rPr lang="vi-VN" sz="1400" b="0" i="0" u="none" strike="noStrike" kern="1200">
                          <a:solidFill>
                            <a:srgbClr val="000000"/>
                          </a:solidFill>
                          <a:effectLst/>
                          <a:latin typeface="+mj-lt"/>
                          <a:ea typeface="+mn-ea"/>
                          <a:cs typeface="+mn-cs"/>
                        </a:rPr>
                        <a:t>Bộ Lao Động - Thương Binh - Xã Hội</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Các yêu cầu luật định, chế định liên quan đến Giáo dục nghề nghiệp</a:t>
                      </a:r>
                    </a:p>
                  </a:txBody>
                  <a:tcPr marL="8147" marR="8147" marT="8147" marB="0" anchor="ct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Tuân thủ yêu cầu luật định như: </a:t>
                      </a:r>
                      <a:br>
                        <a:rPr lang="vi-VN" sz="1400" b="0" i="0" u="none" strike="noStrike" kern="1200">
                          <a:solidFill>
                            <a:srgbClr val="000000"/>
                          </a:solidFill>
                          <a:effectLst/>
                          <a:latin typeface="+mj-lt"/>
                          <a:ea typeface="+mn-ea"/>
                          <a:cs typeface="+mn-cs"/>
                        </a:rPr>
                      </a:br>
                      <a:r>
                        <a:rPr lang="en-US" sz="1400" b="0" i="0" u="none" strike="noStrike" kern="1200" smtClean="0">
                          <a:solidFill>
                            <a:srgbClr val="000000"/>
                          </a:solidFill>
                          <a:effectLst/>
                          <a:latin typeface="+mj-lt"/>
                          <a:ea typeface="+mn-ea"/>
                          <a:cs typeface="+mn-cs"/>
                        </a:rPr>
                        <a:t>- </a:t>
                      </a:r>
                      <a:r>
                        <a:rPr lang="vi-VN" sz="1400" b="0" i="0" u="none" strike="noStrike" kern="1200" smtClean="0">
                          <a:solidFill>
                            <a:srgbClr val="000000"/>
                          </a:solidFill>
                          <a:effectLst/>
                          <a:latin typeface="+mj-lt"/>
                          <a:ea typeface="+mn-ea"/>
                          <a:cs typeface="+mn-cs"/>
                        </a:rPr>
                        <a:t>Thông </a:t>
                      </a:r>
                      <a:r>
                        <a:rPr lang="vi-VN" sz="1400" b="0" i="0" u="none" strike="noStrike" kern="1200">
                          <a:solidFill>
                            <a:srgbClr val="000000"/>
                          </a:solidFill>
                          <a:effectLst/>
                          <a:latin typeface="+mj-lt"/>
                          <a:ea typeface="+mn-ea"/>
                          <a:cs typeface="+mn-cs"/>
                        </a:rPr>
                        <a:t>tư </a:t>
                      </a:r>
                      <a:r>
                        <a:rPr lang="vi-VN" sz="1400" b="0" i="0" u="none" strike="noStrike" kern="1200" smtClean="0">
                          <a:solidFill>
                            <a:srgbClr val="000000"/>
                          </a:solidFill>
                          <a:effectLst/>
                          <a:latin typeface="+mj-lt"/>
                          <a:ea typeface="+mn-ea"/>
                          <a:cs typeface="+mn-cs"/>
                        </a:rPr>
                        <a:t>15/2017</a:t>
                      </a:r>
                      <a:r>
                        <a:rPr lang="en-US" sz="1400" b="0" i="0" u="none" strike="noStrike" kern="1200" smtClean="0">
                          <a:solidFill>
                            <a:srgbClr val="000000"/>
                          </a:solidFill>
                          <a:effectLst/>
                          <a:latin typeface="+mj-lt"/>
                          <a:ea typeface="+mn-ea"/>
                          <a:cs typeface="+mn-cs"/>
                        </a:rPr>
                        <a:t>/TT-BLĐTBXH ngày 08/6/2017</a:t>
                      </a:r>
                      <a:r>
                        <a:rPr lang="vi-VN" sz="1400" b="0" i="0" u="none" strike="noStrike" kern="1200">
                          <a:solidFill>
                            <a:srgbClr val="000000"/>
                          </a:solidFill>
                          <a:effectLst/>
                          <a:latin typeface="+mj-lt"/>
                          <a:ea typeface="+mn-ea"/>
                          <a:cs typeface="+mn-cs"/>
                        </a:rPr>
                        <a:t/>
                      </a:r>
                      <a:br>
                        <a:rPr lang="vi-VN" sz="1400" b="0" i="0" u="none" strike="noStrike" kern="1200">
                          <a:solidFill>
                            <a:srgbClr val="000000"/>
                          </a:solidFill>
                          <a:effectLst/>
                          <a:latin typeface="+mj-lt"/>
                          <a:ea typeface="+mn-ea"/>
                          <a:cs typeface="+mn-cs"/>
                        </a:rPr>
                      </a:br>
                      <a:r>
                        <a:rPr lang="en-US" sz="1400" b="0" i="0" u="none" strike="noStrike" kern="1200" smtClean="0">
                          <a:solidFill>
                            <a:srgbClr val="000000"/>
                          </a:solidFill>
                          <a:effectLst/>
                          <a:latin typeface="+mj-lt"/>
                          <a:ea typeface="+mn-ea"/>
                          <a:cs typeface="+mn-cs"/>
                        </a:rPr>
                        <a:t>- </a:t>
                      </a:r>
                      <a:r>
                        <a:rPr lang="vi-VN" sz="1400" b="0" i="0" u="none" strike="noStrike" kern="1200" smtClean="0">
                          <a:solidFill>
                            <a:srgbClr val="000000"/>
                          </a:solidFill>
                          <a:effectLst/>
                          <a:latin typeface="+mj-lt"/>
                          <a:ea typeface="+mn-ea"/>
                          <a:cs typeface="+mn-cs"/>
                        </a:rPr>
                        <a:t>Thông </a:t>
                      </a:r>
                      <a:r>
                        <a:rPr lang="vi-VN" sz="1400" b="0" i="0" u="none" strike="noStrike" kern="1200">
                          <a:solidFill>
                            <a:srgbClr val="000000"/>
                          </a:solidFill>
                          <a:effectLst/>
                          <a:latin typeface="+mj-lt"/>
                          <a:ea typeface="+mn-ea"/>
                          <a:cs typeface="+mn-cs"/>
                        </a:rPr>
                        <a:t>tư </a:t>
                      </a:r>
                      <a:r>
                        <a:rPr lang="vi-VN" sz="1400" b="0" i="0" u="none" strike="noStrike" kern="1200" smtClean="0">
                          <a:solidFill>
                            <a:srgbClr val="000000"/>
                          </a:solidFill>
                          <a:effectLst/>
                          <a:latin typeface="+mj-lt"/>
                          <a:ea typeface="+mn-ea"/>
                          <a:cs typeface="+mn-cs"/>
                        </a:rPr>
                        <a:t>46/2017</a:t>
                      </a:r>
                      <a:r>
                        <a:rPr lang="en-US" sz="1400" b="0" i="0" u="none" strike="noStrike" kern="1200" smtClean="0">
                          <a:solidFill>
                            <a:srgbClr val="000000"/>
                          </a:solidFill>
                          <a:effectLst/>
                          <a:latin typeface="+mj-lt"/>
                          <a:ea typeface="+mn-ea"/>
                          <a:cs typeface="+mn-cs"/>
                        </a:rPr>
                        <a:t>/TT-BLĐTBXH ngày 28/12/2016</a:t>
                      </a:r>
                      <a:r>
                        <a:rPr lang="vi-VN" sz="1400" b="0" i="0" u="none" strike="noStrike" kern="1200">
                          <a:solidFill>
                            <a:srgbClr val="000000"/>
                          </a:solidFill>
                          <a:effectLst/>
                          <a:latin typeface="+mj-lt"/>
                          <a:ea typeface="+mn-ea"/>
                          <a:cs typeface="+mn-cs"/>
                        </a:rPr>
                        <a:t/>
                      </a:r>
                      <a:br>
                        <a:rPr lang="vi-VN" sz="1400" b="0" i="0" u="none" strike="noStrike" kern="1200">
                          <a:solidFill>
                            <a:srgbClr val="000000"/>
                          </a:solidFill>
                          <a:effectLst/>
                          <a:latin typeface="+mj-lt"/>
                          <a:ea typeface="+mn-ea"/>
                          <a:cs typeface="+mn-cs"/>
                        </a:rPr>
                      </a:br>
                      <a:r>
                        <a:rPr lang="en-US" sz="1400" b="0" i="0" u="none" strike="noStrike" kern="1200" smtClean="0">
                          <a:solidFill>
                            <a:srgbClr val="000000"/>
                          </a:solidFill>
                          <a:effectLst/>
                          <a:latin typeface="+mj-lt"/>
                          <a:ea typeface="+mn-ea"/>
                          <a:cs typeface="+mn-cs"/>
                        </a:rPr>
                        <a:t>- </a:t>
                      </a:r>
                      <a:r>
                        <a:rPr lang="vi-VN" sz="1400" b="0" i="0" u="none" strike="noStrike" kern="1200" smtClean="0">
                          <a:solidFill>
                            <a:srgbClr val="000000"/>
                          </a:solidFill>
                          <a:effectLst/>
                          <a:latin typeface="+mj-lt"/>
                          <a:ea typeface="+mn-ea"/>
                          <a:cs typeface="+mn-cs"/>
                        </a:rPr>
                        <a:t>Quyết </a:t>
                      </a:r>
                      <a:r>
                        <a:rPr lang="vi-VN" sz="1400" b="0" i="0" u="none" strike="noStrike" kern="1200">
                          <a:solidFill>
                            <a:srgbClr val="000000"/>
                          </a:solidFill>
                          <a:effectLst/>
                          <a:latin typeface="+mj-lt"/>
                          <a:ea typeface="+mn-ea"/>
                          <a:cs typeface="+mn-cs"/>
                        </a:rPr>
                        <a:t>định </a:t>
                      </a:r>
                      <a:r>
                        <a:rPr lang="en-US" sz="1400" b="0" i="0" u="none" strike="noStrike" kern="1200" smtClean="0">
                          <a:solidFill>
                            <a:srgbClr val="000000"/>
                          </a:solidFill>
                          <a:effectLst/>
                          <a:latin typeface="+mj-lt"/>
                          <a:ea typeface="+mn-ea"/>
                          <a:cs typeface="+mn-cs"/>
                        </a:rPr>
                        <a:t>761/QĐ-TT ngày 23/5/2014</a:t>
                      </a:r>
                      <a:r>
                        <a:rPr lang="vi-VN" sz="1400" b="0" i="0" u="none" strike="noStrike" kern="1200">
                          <a:solidFill>
                            <a:srgbClr val="000000"/>
                          </a:solidFill>
                          <a:effectLst/>
                          <a:latin typeface="+mj-lt"/>
                          <a:ea typeface="+mn-ea"/>
                          <a:cs typeface="+mn-cs"/>
                        </a:rPr>
                        <a:t/>
                      </a:r>
                      <a:br>
                        <a:rPr lang="vi-VN" sz="1400" b="0" i="0" u="none" strike="noStrike" kern="1200">
                          <a:solidFill>
                            <a:srgbClr val="000000"/>
                          </a:solidFill>
                          <a:effectLst/>
                          <a:latin typeface="+mj-lt"/>
                          <a:ea typeface="+mn-ea"/>
                          <a:cs typeface="+mn-cs"/>
                        </a:rPr>
                      </a:br>
                      <a:endParaRPr lang="vi-VN" sz="1400" b="0" i="0" u="none" strike="noStrike" kern="1200">
                        <a:solidFill>
                          <a:srgbClr val="000000"/>
                        </a:solidFill>
                        <a:effectLst/>
                        <a:latin typeface="+mj-lt"/>
                        <a:ea typeface="+mn-ea"/>
                        <a:cs typeface="+mn-cs"/>
                      </a:endParaRPr>
                    </a:p>
                  </a:txBody>
                  <a:tcPr marL="8147" marR="8147" marT="8147" marB="0" anchor="ctr"/>
                </a:tc>
                <a:tc>
                  <a:txBody>
                    <a:bodyPr/>
                    <a:lstStyle/>
                    <a:p>
                      <a:pPr algn="ctr" fontAlgn="ctr"/>
                      <a:r>
                        <a:rPr lang="en-US" sz="1400" b="0" i="0" u="none" strike="noStrike" kern="1200">
                          <a:solidFill>
                            <a:srgbClr val="000000"/>
                          </a:solidFill>
                          <a:effectLst/>
                          <a:latin typeface="+mj-lt"/>
                          <a:ea typeface="+mn-ea"/>
                          <a:cs typeface="+mn-cs"/>
                        </a:rPr>
                        <a:t>HR</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ADM</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QA</a:t>
                      </a:r>
                    </a:p>
                  </a:txBody>
                  <a:tcPr marL="8147" marR="8147" marT="8147" marB="0" anchor="ctr"/>
                </a:tc>
                <a:extLst>
                  <a:ext uri="{0D108BD9-81ED-4DB2-BD59-A6C34878D82A}">
                    <a16:rowId xmlns="" xmlns:a16="http://schemas.microsoft.com/office/drawing/2014/main" val="10001"/>
                  </a:ext>
                </a:extLst>
              </a:tr>
              <a:tr h="1050958">
                <a:tc>
                  <a:txBody>
                    <a:bodyPr/>
                    <a:lstStyle/>
                    <a:p>
                      <a:pPr algn="ctr" fontAlgn="ctr"/>
                      <a:r>
                        <a:rPr lang="en-US" sz="1400" u="none" strike="noStrike">
                          <a:effectLst/>
                        </a:rPr>
                        <a:t>2</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Sinh viên</a:t>
                      </a:r>
                      <a:br>
                        <a:rPr lang="en-US" sz="1400" b="0" i="0" u="none" strike="noStrike" kern="1200">
                          <a:solidFill>
                            <a:srgbClr val="000000"/>
                          </a:solidFill>
                          <a:effectLst/>
                          <a:latin typeface="+mj-lt"/>
                          <a:ea typeface="+mn-ea"/>
                          <a:cs typeface="+mn-cs"/>
                        </a:rPr>
                      </a:br>
                      <a:endParaRPr lang="en-US" sz="1400" b="0" i="0" u="none" strike="noStrike" kern="1200">
                        <a:solidFill>
                          <a:srgbClr val="000000"/>
                        </a:solidFill>
                        <a:effectLst/>
                        <a:latin typeface="+mj-lt"/>
                        <a:ea typeface="+mn-ea"/>
                        <a:cs typeface="+mn-cs"/>
                      </a:endParaRPr>
                    </a:p>
                  </a:txBody>
                  <a:tcPr marL="8147" marR="8147" marT="8147" marB="0" anchor="ctr">
                    <a:solidFill>
                      <a:schemeClr val="accent2">
                        <a:lumMod val="20000"/>
                        <a:lumOff val="80000"/>
                      </a:schemeClr>
                    </a:solidFill>
                  </a:tcPr>
                </a:tc>
                <a:tc>
                  <a:txBody>
                    <a:bodyPr/>
                    <a:lstStyle/>
                    <a:p>
                      <a:pPr algn="l" fontAlgn="t"/>
                      <a:r>
                        <a:rPr lang="vi-VN" sz="1400" b="0" i="0" u="none" strike="noStrike" kern="1200">
                          <a:solidFill>
                            <a:srgbClr val="000000"/>
                          </a:solidFill>
                          <a:effectLst/>
                          <a:latin typeface="+mj-lt"/>
                          <a:ea typeface="+mn-ea"/>
                          <a:cs typeface="+mn-cs"/>
                        </a:rPr>
                        <a:t>Sử dụng dich vụ của Trường</a:t>
                      </a: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solidFill>
                      <a:schemeClr val="accent2">
                        <a:lumMod val="20000"/>
                        <a:lumOff val="80000"/>
                      </a:schemeClr>
                    </a:solidFill>
                  </a:tcPr>
                </a:tc>
                <a:tc>
                  <a:txBody>
                    <a:bodyPr/>
                    <a:lstStyle/>
                    <a:p>
                      <a:pPr algn="l" fontAlgn="t"/>
                      <a:r>
                        <a:rPr lang="vi-VN" sz="1400" b="0" i="0" u="none" strike="noStrike" kern="1200" dirty="0">
                          <a:solidFill>
                            <a:srgbClr val="000000"/>
                          </a:solidFill>
                          <a:effectLst/>
                          <a:latin typeface="+mj-lt"/>
                          <a:ea typeface="+mn-ea"/>
                          <a:cs typeface="+mn-cs"/>
                        </a:rPr>
                        <a:t>Sinh viên tốt nghiệp có trình độ KỸ SƯ THỰC </a:t>
                      </a:r>
                      <a:r>
                        <a:rPr lang="vi-VN" sz="1400" b="0" i="0" u="none" strike="noStrike" kern="1200" dirty="0" smtClean="0">
                          <a:solidFill>
                            <a:srgbClr val="000000"/>
                          </a:solidFill>
                          <a:effectLst/>
                          <a:latin typeface="+mj-lt"/>
                          <a:ea typeface="+mn-ea"/>
                          <a:cs typeface="+mn-cs"/>
                        </a:rPr>
                        <a:t>HÀNH, </a:t>
                      </a:r>
                      <a:r>
                        <a:rPr lang="vi-VN" sz="1400" b="0" i="0" u="none" strike="noStrike" kern="1200" dirty="0">
                          <a:solidFill>
                            <a:srgbClr val="000000"/>
                          </a:solidFill>
                          <a:effectLst/>
                          <a:latin typeface="+mj-lt"/>
                          <a:ea typeface="+mn-ea"/>
                          <a:cs typeface="+mn-cs"/>
                        </a:rPr>
                        <a:t>có việc làm đúng ngành nghề sau khi tốt nghiệp</a:t>
                      </a:r>
                    </a:p>
                  </a:txBody>
                  <a:tcPr marL="8147" marR="8147" marT="8147" marB="0" anchor="ctr">
                    <a:solidFill>
                      <a:schemeClr val="accent2">
                        <a:lumMod val="20000"/>
                        <a:lumOff val="80000"/>
                      </a:schemeClr>
                    </a:solidFill>
                  </a:tcPr>
                </a:tc>
                <a:tc>
                  <a:txBody>
                    <a:bodyPr/>
                    <a:lstStyle/>
                    <a:p>
                      <a:pPr algn="ctr" fontAlgn="ctr"/>
                      <a:r>
                        <a:rPr lang="en-US" sz="1400" b="0" i="0" u="none" strike="noStrike" kern="1200">
                          <a:solidFill>
                            <a:srgbClr val="000000"/>
                          </a:solidFill>
                          <a:effectLst/>
                          <a:latin typeface="+mj-lt"/>
                          <a:ea typeface="+mn-ea"/>
                          <a:cs typeface="+mn-cs"/>
                        </a:rPr>
                        <a:t>ME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SDC</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IT</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EEE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AUTO</a:t>
                      </a:r>
                    </a:p>
                  </a:txBody>
                  <a:tcPr marL="8147" marR="8147" marT="8147" marB="0" anchor="ctr">
                    <a:solidFill>
                      <a:schemeClr val="accent2">
                        <a:lumMod val="20000"/>
                        <a:lumOff val="80000"/>
                      </a:schemeClr>
                    </a:solidFill>
                  </a:tcPr>
                </a:tc>
                <a:extLst>
                  <a:ext uri="{0D108BD9-81ED-4DB2-BD59-A6C34878D82A}">
                    <a16:rowId xmlns="" xmlns:a16="http://schemas.microsoft.com/office/drawing/2014/main" val="10002"/>
                  </a:ext>
                </a:extLst>
              </a:tr>
              <a:tr h="1197604">
                <a:tc>
                  <a:txBody>
                    <a:bodyPr/>
                    <a:lstStyle/>
                    <a:p>
                      <a:pPr algn="ctr" fontAlgn="ctr"/>
                      <a:r>
                        <a:rPr lang="en-US" sz="1400" u="none" strike="noStrike">
                          <a:effectLst/>
                        </a:rPr>
                        <a:t>3</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en-US" sz="1400" b="0" i="0" u="none" strike="noStrike" kern="1200">
                          <a:solidFill>
                            <a:srgbClr val="000000"/>
                          </a:solidFill>
                          <a:effectLst/>
                          <a:latin typeface="+mj-lt"/>
                          <a:ea typeface="+mn-ea"/>
                          <a:cs typeface="+mn-cs"/>
                        </a:rPr>
                        <a:t>Phụ huynh sinh viên</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Mua dịch vụ của Trường</a:t>
                      </a:r>
                    </a:p>
                  </a:txBody>
                  <a:tcPr marL="8147" marR="8147" marT="8147" marB="0" anchor="ct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Học phí phù hợp</a:t>
                      </a:r>
                      <a:br>
                        <a:rPr lang="vi-VN" sz="1400" b="0" i="0" u="none" strike="noStrike" kern="1200">
                          <a:solidFill>
                            <a:srgbClr val="000000"/>
                          </a:solidFill>
                          <a:effectLst/>
                          <a:latin typeface="+mj-lt"/>
                          <a:ea typeface="+mn-ea"/>
                          <a:cs typeface="+mn-cs"/>
                        </a:rPr>
                      </a:br>
                      <a:r>
                        <a:rPr lang="vi-VN" sz="1400" b="0" i="0" u="none" strike="noStrike" kern="1200">
                          <a:solidFill>
                            <a:srgbClr val="000000"/>
                          </a:solidFill>
                          <a:effectLst/>
                          <a:latin typeface="+mj-lt"/>
                          <a:ea typeface="+mn-ea"/>
                          <a:cs typeface="+mn-cs"/>
                        </a:rPr>
                        <a:t>Chất lượng đào tạo đảm bảo như cam kết </a:t>
                      </a:r>
                      <a:br>
                        <a:rPr lang="vi-VN" sz="1400" b="0" i="0" u="none" strike="noStrike" kern="1200">
                          <a:solidFill>
                            <a:srgbClr val="000000"/>
                          </a:solidFill>
                          <a:effectLst/>
                          <a:latin typeface="+mj-lt"/>
                          <a:ea typeface="+mn-ea"/>
                          <a:cs typeface="+mn-cs"/>
                        </a:rPr>
                      </a:br>
                      <a:r>
                        <a:rPr lang="vi-VN" sz="1400" b="0" i="0" u="none" strike="noStrike" kern="1200">
                          <a:solidFill>
                            <a:srgbClr val="000000"/>
                          </a:solidFill>
                          <a:effectLst/>
                          <a:latin typeface="+mj-lt"/>
                          <a:ea typeface="+mn-ea"/>
                          <a:cs typeface="+mn-cs"/>
                        </a:rPr>
                        <a:t>Môi trường học an toàn, lành mạnh, thân thiện</a:t>
                      </a:r>
                    </a:p>
                  </a:txBody>
                  <a:tcPr marL="8147" marR="8147" marT="8147" marB="0" anchor="ctr"/>
                </a:tc>
                <a:tc>
                  <a:txBody>
                    <a:bodyPr/>
                    <a:lstStyle/>
                    <a:p>
                      <a:pPr algn="ctr" fontAlgn="ctr"/>
                      <a:r>
                        <a:rPr lang="en-US" sz="1400" b="0" i="0" u="none" strike="noStrike" kern="1200">
                          <a:solidFill>
                            <a:srgbClr val="000000"/>
                          </a:solidFill>
                          <a:effectLst/>
                          <a:latin typeface="+mj-lt"/>
                          <a:ea typeface="+mn-ea"/>
                          <a:cs typeface="+mn-cs"/>
                        </a:rPr>
                        <a:t>FIN</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QA</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ME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EEE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IT</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AUTO</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SDC</a:t>
                      </a:r>
                    </a:p>
                  </a:txBody>
                  <a:tcPr marL="8147" marR="8147" marT="8147" marB="0" anchor="ctr"/>
                </a:tc>
                <a:extLst>
                  <a:ext uri="{0D108BD9-81ED-4DB2-BD59-A6C34878D82A}">
                    <a16:rowId xmlns="" xmlns:a16="http://schemas.microsoft.com/office/drawing/2014/main" val="10003"/>
                  </a:ext>
                </a:extLst>
              </a:tr>
              <a:tr h="855431">
                <a:tc>
                  <a:txBody>
                    <a:bodyPr/>
                    <a:lstStyle/>
                    <a:p>
                      <a:pPr algn="ctr" fontAlgn="ctr"/>
                      <a:r>
                        <a:rPr lang="en-US" sz="1400" b="0" i="0" u="none" strike="noStrike" kern="1200">
                          <a:solidFill>
                            <a:srgbClr val="000000"/>
                          </a:solidFill>
                          <a:effectLst/>
                          <a:latin typeface="+mj-lt"/>
                          <a:ea typeface="+mn-ea"/>
                          <a:cs typeface="+mn-cs"/>
                        </a:rPr>
                        <a:t>4</a:t>
                      </a: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Nhà tuyển dụng</a:t>
                      </a:r>
                    </a:p>
                  </a:txBody>
                  <a:tcPr marL="8147" marR="8147" marT="8147" marB="0" anchor="ctr">
                    <a:solidFill>
                      <a:schemeClr val="accent2">
                        <a:lumMod val="20000"/>
                        <a:lumOff val="80000"/>
                      </a:schemeClr>
                    </a:solidFill>
                  </a:tcPr>
                </a:tc>
                <a:tc>
                  <a:txBody>
                    <a:bodyPr/>
                    <a:lstStyle/>
                    <a:p>
                      <a:pPr algn="l" fontAlgn="t"/>
                      <a:r>
                        <a:rPr lang="vi-VN" sz="1400" b="0" i="0" u="none" strike="noStrike" kern="1200">
                          <a:solidFill>
                            <a:srgbClr val="000000"/>
                          </a:solidFill>
                          <a:effectLst/>
                          <a:latin typeface="+mj-lt"/>
                          <a:ea typeface="+mn-ea"/>
                          <a:cs typeface="+mn-cs"/>
                        </a:rPr>
                        <a:t>Người tìm nguồn nhân lực có trình độ KỸ SƯ THỰC HÀNH</a:t>
                      </a: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solidFill>
                      <a:schemeClr val="accent2">
                        <a:lumMod val="20000"/>
                        <a:lumOff val="80000"/>
                      </a:schemeClr>
                    </a:solidFill>
                  </a:tcPr>
                </a:tc>
                <a:tc>
                  <a:txBody>
                    <a:bodyPr/>
                    <a:lstStyle/>
                    <a:p>
                      <a:pPr algn="l" fontAlgn="t"/>
                      <a:r>
                        <a:rPr lang="vi-VN" sz="1400" b="0" i="0" u="none" strike="noStrike" kern="1200" dirty="0">
                          <a:solidFill>
                            <a:srgbClr val="000000"/>
                          </a:solidFill>
                          <a:effectLst/>
                          <a:latin typeface="+mj-lt"/>
                          <a:ea typeface="+mn-ea"/>
                          <a:cs typeface="+mn-cs"/>
                        </a:rPr>
                        <a:t>Nguồn nhân lực có trình độ KỸ SƯ THỰC HÀNH đáp ứng yêu cầu của khách hàng</a:t>
                      </a:r>
                    </a:p>
                  </a:txBody>
                  <a:tcPr marL="8147" marR="8147" marT="8147" marB="0" anchor="ctr">
                    <a:solidFill>
                      <a:schemeClr val="accent2">
                        <a:lumMod val="20000"/>
                        <a:lumOff val="80000"/>
                      </a:schemeClr>
                    </a:solidFill>
                  </a:tcPr>
                </a:tc>
                <a:tc>
                  <a:txBody>
                    <a:bodyPr/>
                    <a:lstStyle/>
                    <a:p>
                      <a:pPr algn="ctr" fontAlgn="ctr"/>
                      <a:r>
                        <a:rPr lang="en-US" sz="1400" b="0" i="0" u="none" strike="noStrike" kern="1200">
                          <a:solidFill>
                            <a:srgbClr val="000000"/>
                          </a:solidFill>
                          <a:effectLst/>
                          <a:latin typeface="+mj-lt"/>
                          <a:ea typeface="+mn-ea"/>
                          <a:cs typeface="+mn-cs"/>
                        </a:rPr>
                        <a:t>QA</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ME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EEE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IT</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AUTO</a:t>
                      </a:r>
                    </a:p>
                  </a:txBody>
                  <a:tcPr marL="8147" marR="8147" marT="8147" marB="0" anchor="ctr">
                    <a:solidFill>
                      <a:schemeClr val="accent2">
                        <a:lumMod val="20000"/>
                        <a:lumOff val="80000"/>
                      </a:schemeClr>
                    </a:solidFill>
                  </a:tcPr>
                </a:tc>
                <a:extLst>
                  <a:ext uri="{0D108BD9-81ED-4DB2-BD59-A6C34878D82A}">
                    <a16:rowId xmlns="" xmlns:a16="http://schemas.microsoft.com/office/drawing/2014/main" val="10004"/>
                  </a:ext>
                </a:extLst>
              </a:tr>
            </a:tbl>
          </a:graphicData>
        </a:graphic>
      </p:graphicFrame>
      <p:grpSp>
        <p:nvGrpSpPr>
          <p:cNvPr id="8" name="Group 7"/>
          <p:cNvGrpSpPr/>
          <p:nvPr/>
        </p:nvGrpSpPr>
        <p:grpSpPr>
          <a:xfrm>
            <a:off x="8006527" y="292006"/>
            <a:ext cx="941397" cy="927194"/>
            <a:chOff x="7308850" y="188913"/>
            <a:chExt cx="1665288" cy="1512887"/>
          </a:xfrm>
        </p:grpSpPr>
        <p:grpSp>
          <p:nvGrpSpPr>
            <p:cNvPr id="9" name="Group 39"/>
            <p:cNvGrpSpPr>
              <a:grpSpLocks/>
            </p:cNvGrpSpPr>
            <p:nvPr/>
          </p:nvGrpSpPr>
          <p:grpSpPr bwMode="auto">
            <a:xfrm>
              <a:off x="7308850" y="188913"/>
              <a:ext cx="1665288" cy="1512887"/>
              <a:chOff x="4604" y="119"/>
              <a:chExt cx="1049" cy="953"/>
            </a:xfrm>
          </p:grpSpPr>
          <p:sp>
            <p:nvSpPr>
              <p:cNvPr id="11"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3"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087538046"/>
      </p:ext>
    </p:extLst>
  </p:cSld>
  <p:clrMapOvr>
    <a:masterClrMapping/>
  </p:clrMapOvr>
  <p:transition spd="slow">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31525789"/>
              </p:ext>
            </p:extLst>
          </p:nvPr>
        </p:nvGraphicFramePr>
        <p:xfrm>
          <a:off x="152400" y="1241425"/>
          <a:ext cx="8763001" cy="5074806"/>
        </p:xfrm>
        <a:graphic>
          <a:graphicData uri="http://schemas.openxmlformats.org/drawingml/2006/table">
            <a:tbl>
              <a:tblPr>
                <a:tableStyleId>{616DA210-FB5B-4158-B5E0-FEB733F419BA}</a:tableStyleId>
              </a:tblPr>
              <a:tblGrid>
                <a:gridCol w="414000">
                  <a:extLst>
                    <a:ext uri="{9D8B030D-6E8A-4147-A177-3AD203B41FA5}">
                      <a16:colId xmlns="" xmlns:a16="http://schemas.microsoft.com/office/drawing/2014/main" val="20000"/>
                    </a:ext>
                  </a:extLst>
                </a:gridCol>
                <a:gridCol w="2100600">
                  <a:extLst>
                    <a:ext uri="{9D8B030D-6E8A-4147-A177-3AD203B41FA5}">
                      <a16:colId xmlns="" xmlns:a16="http://schemas.microsoft.com/office/drawing/2014/main" val="20001"/>
                    </a:ext>
                  </a:extLst>
                </a:gridCol>
                <a:gridCol w="1600200">
                  <a:extLst>
                    <a:ext uri="{9D8B030D-6E8A-4147-A177-3AD203B41FA5}">
                      <a16:colId xmlns="" xmlns:a16="http://schemas.microsoft.com/office/drawing/2014/main" val="20002"/>
                    </a:ext>
                  </a:extLst>
                </a:gridCol>
                <a:gridCol w="838200">
                  <a:extLst>
                    <a:ext uri="{9D8B030D-6E8A-4147-A177-3AD203B41FA5}">
                      <a16:colId xmlns="" xmlns:a16="http://schemas.microsoft.com/office/drawing/2014/main" val="20003"/>
                    </a:ext>
                  </a:extLst>
                </a:gridCol>
                <a:gridCol w="2971800">
                  <a:extLst>
                    <a:ext uri="{9D8B030D-6E8A-4147-A177-3AD203B41FA5}">
                      <a16:colId xmlns="" xmlns:a16="http://schemas.microsoft.com/office/drawing/2014/main" val="20004"/>
                    </a:ext>
                  </a:extLst>
                </a:gridCol>
                <a:gridCol w="838201">
                  <a:extLst>
                    <a:ext uri="{9D8B030D-6E8A-4147-A177-3AD203B41FA5}">
                      <a16:colId xmlns="" xmlns:a16="http://schemas.microsoft.com/office/drawing/2014/main" val="20005"/>
                    </a:ext>
                  </a:extLst>
                </a:gridCol>
              </a:tblGrid>
              <a:tr h="342173">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 xmlns:a16="http://schemas.microsoft.com/office/drawing/2014/main" val="10000"/>
                  </a:ext>
                </a:extLst>
              </a:tr>
              <a:tr h="946677">
                <a:tc>
                  <a:txBody>
                    <a:bodyPr/>
                    <a:lstStyle/>
                    <a:p>
                      <a:pPr algn="ctr" fontAlgn="ctr"/>
                      <a:r>
                        <a:rPr lang="en-US" sz="1400" b="0" i="0" u="none" strike="noStrike">
                          <a:solidFill>
                            <a:srgbClr val="000000"/>
                          </a:solidFill>
                          <a:effectLst/>
                          <a:latin typeface="+mj-lt"/>
                        </a:rPr>
                        <a:t>5</a:t>
                      </a:r>
                    </a:p>
                  </a:txBody>
                  <a:tcPr marL="9525" marR="9525" marT="9525" marB="0" anchor="ctr"/>
                </a:tc>
                <a:tc>
                  <a:txBody>
                    <a:bodyPr/>
                    <a:lstStyle/>
                    <a:p>
                      <a:pPr algn="l" fontAlgn="t"/>
                      <a:r>
                        <a:rPr lang="vi-VN" sz="1400" b="0" i="0" u="none" strike="noStrike">
                          <a:solidFill>
                            <a:srgbClr val="000000"/>
                          </a:solidFill>
                          <a:effectLst/>
                          <a:latin typeface="+mj-lt"/>
                        </a:rPr>
                        <a:t>Các doanh nghiệp trong nước</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t"/>
                      <a:r>
                        <a:rPr lang="vi-VN" sz="1400" b="0" i="0" u="none" strike="noStrike">
                          <a:solidFill>
                            <a:srgbClr val="000000"/>
                          </a:solidFill>
                          <a:effectLst/>
                          <a:latin typeface="+mj-lt"/>
                        </a:rPr>
                        <a:t>Người trực tiếp sử dụng  KỸ SƯ THỰC HÀNH </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KỸ SƯ THỰC HÀNH đáp ứng nhu cầu của doanh nghiệp</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ctr"/>
                      <a:r>
                        <a:rPr lang="en-US" sz="1400" b="0" i="0" u="none" strike="noStrike">
                          <a:solidFill>
                            <a:srgbClr val="000000"/>
                          </a:solidFill>
                          <a:effectLst/>
                          <a:latin typeface="+mj-lt"/>
                        </a:rPr>
                        <a:t>QA</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IT</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p>
                  </a:txBody>
                  <a:tcPr marL="9525" marR="9525" marT="9525" marB="0" anchor="ctr"/>
                </a:tc>
                <a:extLst>
                  <a:ext uri="{0D108BD9-81ED-4DB2-BD59-A6C34878D82A}">
                    <a16:rowId xmlns="" xmlns:a16="http://schemas.microsoft.com/office/drawing/2014/main" val="10001"/>
                  </a:ext>
                </a:extLst>
              </a:tr>
              <a:tr h="1050958">
                <a:tc>
                  <a:txBody>
                    <a:bodyPr/>
                    <a:lstStyle/>
                    <a:p>
                      <a:pPr algn="ctr" fontAlgn="ctr"/>
                      <a:r>
                        <a:rPr lang="en-US" sz="1400" b="0" i="0" u="none" strike="noStrike">
                          <a:solidFill>
                            <a:srgbClr val="000000"/>
                          </a:solidFill>
                          <a:effectLst/>
                          <a:latin typeface="+mj-lt"/>
                        </a:rPr>
                        <a:t>6</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Các doanh nghiệp nước ngoài</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Người trực tiếp sử dụng  KỸ SƯ THỰC HÀNH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KỸ SƯ THỰC HÀNH trình độ giỏi, trình độ ngoại ngữ tốt đáp ứng nhu cầu của doanh nghiệp</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QA</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IT</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2"/>
                  </a:ext>
                </a:extLst>
              </a:tr>
              <a:tr h="1197604">
                <a:tc>
                  <a:txBody>
                    <a:bodyPr/>
                    <a:lstStyle/>
                    <a:p>
                      <a:pPr algn="ctr" fontAlgn="ctr"/>
                      <a:r>
                        <a:rPr lang="en-US" sz="1400" b="0" i="0" u="none" strike="noStrike">
                          <a:solidFill>
                            <a:srgbClr val="000000"/>
                          </a:solidFill>
                          <a:effectLst/>
                          <a:latin typeface="+mj-lt"/>
                        </a:rPr>
                        <a:t>7</a:t>
                      </a:r>
                    </a:p>
                  </a:txBody>
                  <a:tcPr marL="9525" marR="9525" marT="9525" marB="0" anchor="ctr"/>
                </a:tc>
                <a:tc>
                  <a:txBody>
                    <a:bodyPr/>
                    <a:lstStyle/>
                    <a:p>
                      <a:pPr algn="l" fontAlgn="t"/>
                      <a:r>
                        <a:rPr lang="vi-VN" sz="1400" b="0" i="0" u="none" strike="noStrike">
                          <a:solidFill>
                            <a:srgbClr val="000000"/>
                          </a:solidFill>
                          <a:effectLst/>
                          <a:latin typeface="+mj-lt"/>
                        </a:rPr>
                        <a:t>Cư dân tại Phường 4 Quận Tân Bình TP. Hồ Chí Minh, chung quanh nơi trường tọa lạc</a:t>
                      </a:r>
                    </a:p>
                  </a:txBody>
                  <a:tcPr marL="9525" marR="9525" marT="9525" marB="0" anchor="ctr"/>
                </a:tc>
                <a:tc>
                  <a:txBody>
                    <a:bodyPr/>
                    <a:lstStyle/>
                    <a:p>
                      <a:pPr algn="l" fontAlgn="t"/>
                      <a:r>
                        <a:rPr lang="vi-VN" sz="1400" b="0" i="0" u="none" strike="noStrike">
                          <a:solidFill>
                            <a:srgbClr val="000000"/>
                          </a:solidFill>
                          <a:effectLst/>
                          <a:latin typeface="+mj-lt"/>
                        </a:rPr>
                        <a:t>Chịu tác động từ các hoạt  động của Trường</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Không bị tiếng ồn xâm phạm,  không bị khói, mùi hôi hoặc rung động.</a:t>
                      </a:r>
                      <a:br>
                        <a:rPr lang="vi-VN" sz="1400" b="0" i="0" u="none" strike="noStrike">
                          <a:solidFill>
                            <a:srgbClr val="000000"/>
                          </a:solidFill>
                          <a:effectLst/>
                          <a:latin typeface="+mj-lt"/>
                        </a:rPr>
                      </a:br>
                      <a:r>
                        <a:rPr lang="vi-VN" sz="1400" b="0" i="0" u="none" strike="noStrike">
                          <a:solidFill>
                            <a:srgbClr val="000000"/>
                          </a:solidFill>
                          <a:effectLst/>
                          <a:latin typeface="+mj-lt"/>
                        </a:rPr>
                        <a:t>Giảm bớt các phát thải khí làm biến đổi khí hậu</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ctr"/>
                      <a:r>
                        <a:rPr lang="en-US" sz="1400" b="0" i="0" u="none" strike="noStrike">
                          <a:solidFill>
                            <a:srgbClr val="000000"/>
                          </a:solidFill>
                          <a:effectLst/>
                          <a:latin typeface="+mj-lt"/>
                        </a:rPr>
                        <a:t>HR</a:t>
                      </a:r>
                    </a:p>
                  </a:txBody>
                  <a:tcPr marL="9525" marR="9525" marT="9525" marB="0" anchor="ctr"/>
                </a:tc>
                <a:extLst>
                  <a:ext uri="{0D108BD9-81ED-4DB2-BD59-A6C34878D82A}">
                    <a16:rowId xmlns="" xmlns:a16="http://schemas.microsoft.com/office/drawing/2014/main" val="10003"/>
                  </a:ext>
                </a:extLst>
              </a:tr>
              <a:tr h="855431">
                <a:tc>
                  <a:txBody>
                    <a:bodyPr/>
                    <a:lstStyle/>
                    <a:p>
                      <a:pPr algn="ctr" fontAlgn="ctr"/>
                      <a:r>
                        <a:rPr lang="en-US" sz="1400" b="0" i="0" u="none" strike="noStrike">
                          <a:solidFill>
                            <a:srgbClr val="000000"/>
                          </a:solidFill>
                          <a:effectLst/>
                          <a:latin typeface="+mj-lt"/>
                        </a:rPr>
                        <a:t>8</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Công ty bảo hiểm</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Cung cấp sự bảo vệ đối với tổn thất từ các sự kiện và trường hợp không lường trước.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Việc quản lý tốt  và rõ ràng các rủi ro.</a:t>
                      </a:r>
                      <a:br>
                        <a:rPr lang="vi-VN" sz="1400" b="0" i="0" u="none" strike="noStrike">
                          <a:solidFill>
                            <a:srgbClr val="000000"/>
                          </a:solidFill>
                          <a:effectLst/>
                          <a:latin typeface="+mj-lt"/>
                        </a:rPr>
                      </a:br>
                      <a:r>
                        <a:rPr lang="vi-VN" sz="1400" b="0" i="0" u="none" strike="noStrike">
                          <a:solidFill>
                            <a:srgbClr val="000000"/>
                          </a:solidFill>
                          <a:effectLst/>
                          <a:latin typeface="+mj-lt"/>
                        </a:rPr>
                        <a:t>Việc hoạch định ứng phó khẩn cấp có hiệu lực. </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4"/>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3973603027"/>
      </p:ext>
    </p:extLst>
  </p:cSld>
  <p:clrMapOvr>
    <a:masterClrMapping/>
  </p:clrMapOvr>
  <p:transition spd="slow">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70797484"/>
              </p:ext>
            </p:extLst>
          </p:nvPr>
        </p:nvGraphicFramePr>
        <p:xfrm>
          <a:off x="152400" y="1241425"/>
          <a:ext cx="8763001" cy="5262799"/>
        </p:xfrm>
        <a:graphic>
          <a:graphicData uri="http://schemas.openxmlformats.org/drawingml/2006/table">
            <a:tbl>
              <a:tblPr>
                <a:tableStyleId>{616DA210-FB5B-4158-B5E0-FEB733F419BA}</a:tableStyleId>
              </a:tblPr>
              <a:tblGrid>
                <a:gridCol w="414000">
                  <a:extLst>
                    <a:ext uri="{9D8B030D-6E8A-4147-A177-3AD203B41FA5}">
                      <a16:colId xmlns="" xmlns:a16="http://schemas.microsoft.com/office/drawing/2014/main" val="20000"/>
                    </a:ext>
                  </a:extLst>
                </a:gridCol>
                <a:gridCol w="2100600">
                  <a:extLst>
                    <a:ext uri="{9D8B030D-6E8A-4147-A177-3AD203B41FA5}">
                      <a16:colId xmlns="" xmlns:a16="http://schemas.microsoft.com/office/drawing/2014/main" val="20001"/>
                    </a:ext>
                  </a:extLst>
                </a:gridCol>
                <a:gridCol w="1600200">
                  <a:extLst>
                    <a:ext uri="{9D8B030D-6E8A-4147-A177-3AD203B41FA5}">
                      <a16:colId xmlns="" xmlns:a16="http://schemas.microsoft.com/office/drawing/2014/main" val="20002"/>
                    </a:ext>
                  </a:extLst>
                </a:gridCol>
                <a:gridCol w="838200">
                  <a:extLst>
                    <a:ext uri="{9D8B030D-6E8A-4147-A177-3AD203B41FA5}">
                      <a16:colId xmlns="" xmlns:a16="http://schemas.microsoft.com/office/drawing/2014/main" val="20003"/>
                    </a:ext>
                  </a:extLst>
                </a:gridCol>
                <a:gridCol w="2971800">
                  <a:extLst>
                    <a:ext uri="{9D8B030D-6E8A-4147-A177-3AD203B41FA5}">
                      <a16:colId xmlns="" xmlns:a16="http://schemas.microsoft.com/office/drawing/2014/main" val="20004"/>
                    </a:ext>
                  </a:extLst>
                </a:gridCol>
                <a:gridCol w="838201">
                  <a:extLst>
                    <a:ext uri="{9D8B030D-6E8A-4147-A177-3AD203B41FA5}">
                      <a16:colId xmlns="" xmlns:a16="http://schemas.microsoft.com/office/drawing/2014/main" val="20005"/>
                    </a:ext>
                  </a:extLst>
                </a:gridCol>
              </a:tblGrid>
              <a:tr h="342173">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 xmlns:a16="http://schemas.microsoft.com/office/drawing/2014/main" val="10000"/>
                  </a:ext>
                </a:extLst>
              </a:tr>
              <a:tr h="946677">
                <a:tc>
                  <a:txBody>
                    <a:bodyPr/>
                    <a:lstStyle/>
                    <a:p>
                      <a:pPr algn="ctr" fontAlgn="ctr"/>
                      <a:r>
                        <a:rPr lang="en-US" sz="1400" b="0" i="0" u="none" strike="noStrike">
                          <a:solidFill>
                            <a:srgbClr val="000000"/>
                          </a:solidFill>
                          <a:effectLst/>
                          <a:latin typeface="+mj-lt"/>
                        </a:rPr>
                        <a:t>9</a:t>
                      </a:r>
                    </a:p>
                  </a:txBody>
                  <a:tcPr marL="9525" marR="9525" marT="9525" marB="0" anchor="ctr"/>
                </a:tc>
                <a:tc>
                  <a:txBody>
                    <a:bodyPr/>
                    <a:lstStyle/>
                    <a:p>
                      <a:pPr algn="l" fontAlgn="t"/>
                      <a:r>
                        <a:rPr lang="en-US" sz="1400" b="0" i="0" u="none" strike="noStrike">
                          <a:solidFill>
                            <a:srgbClr val="000000"/>
                          </a:solidFill>
                          <a:effectLst/>
                          <a:latin typeface="+mj-lt"/>
                        </a:rPr>
                        <a:t>Nhà cung cấp</a:t>
                      </a:r>
                    </a:p>
                  </a:txBody>
                  <a:tcPr marL="9525" marR="9525" marT="9525" marB="0" anchor="ctr"/>
                </a:tc>
                <a:tc>
                  <a:txBody>
                    <a:bodyPr/>
                    <a:lstStyle/>
                    <a:p>
                      <a:pPr algn="l" fontAlgn="t"/>
                      <a:r>
                        <a:rPr lang="vi-VN" sz="1400" b="0" i="0" u="none" strike="noStrike">
                          <a:solidFill>
                            <a:srgbClr val="000000"/>
                          </a:solidFill>
                          <a:effectLst/>
                          <a:latin typeface="+mj-lt"/>
                        </a:rPr>
                        <a:t>Cung cấp cho Trường các nguyên liệu và các dịch vụ cần thiết : nguyên, vật liệu cho SV thực tập</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Thông tin mua hàng rõ ràng</a:t>
                      </a:r>
                      <a:br>
                        <a:rPr lang="vi-VN" sz="1400" b="0" i="0" u="none" strike="noStrike">
                          <a:solidFill>
                            <a:srgbClr val="000000"/>
                          </a:solidFill>
                          <a:effectLst/>
                          <a:latin typeface="+mj-lt"/>
                        </a:rPr>
                      </a:br>
                      <a:r>
                        <a:rPr lang="vi-VN" sz="1400" b="0" i="0" u="none" strike="noStrike">
                          <a:solidFill>
                            <a:srgbClr val="000000"/>
                          </a:solidFill>
                          <a:effectLst/>
                          <a:latin typeface="+mj-lt"/>
                        </a:rPr>
                        <a:t>Thông tin về đánh giá, lựa chọn, theo dõi kết quả, đánh giá lại nhà cung cấp phải rõ ràng</a:t>
                      </a:r>
                    </a:p>
                  </a:txBody>
                  <a:tcPr marL="9525" marR="9525" marT="9525" marB="0" anchor="ct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PUR</a:t>
                      </a:r>
                      <a:br>
                        <a:rPr lang="en-US" sz="1400" b="0" i="0" u="none" strike="noStrike">
                          <a:solidFill>
                            <a:srgbClr val="000000"/>
                          </a:solidFill>
                          <a:effectLst/>
                          <a:latin typeface="+mj-lt"/>
                        </a:rPr>
                      </a:br>
                      <a:r>
                        <a:rPr lang="en-US" sz="1400" b="0" i="0" u="none" strike="noStrike">
                          <a:solidFill>
                            <a:srgbClr val="000000"/>
                          </a:solidFill>
                          <a:effectLst/>
                          <a:latin typeface="+mj-lt"/>
                        </a:rPr>
                        <a:t>MA</a:t>
                      </a:r>
                    </a:p>
                  </a:txBody>
                  <a:tcPr marL="9525" marR="9525" marT="9525" marB="0" anchor="ctr"/>
                </a:tc>
                <a:extLst>
                  <a:ext uri="{0D108BD9-81ED-4DB2-BD59-A6C34878D82A}">
                    <a16:rowId xmlns="" xmlns:a16="http://schemas.microsoft.com/office/drawing/2014/main" val="10001"/>
                  </a:ext>
                </a:extLst>
              </a:tr>
              <a:tr h="1050958">
                <a:tc>
                  <a:txBody>
                    <a:bodyPr/>
                    <a:lstStyle/>
                    <a:p>
                      <a:pPr algn="ctr" fontAlgn="ctr"/>
                      <a:r>
                        <a:rPr lang="en-US" sz="1400" b="0" i="0" u="none" strike="noStrike">
                          <a:solidFill>
                            <a:srgbClr val="000000"/>
                          </a:solidFill>
                          <a:effectLst/>
                          <a:latin typeface="+mj-lt"/>
                        </a:rPr>
                        <a:t>10</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Công ty cấp điện, nước, xăng dầu, Internet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Cung cấp các tiện ích, nguyên liệu, dịch vụ</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Quản lý tốt các nguồn lực  </a:t>
                      </a:r>
                      <a:br>
                        <a:rPr lang="vi-VN" sz="1400" b="0" i="0" u="none" strike="noStrike">
                          <a:solidFill>
                            <a:srgbClr val="000000"/>
                          </a:solidFill>
                          <a:effectLst/>
                          <a:latin typeface="+mj-lt"/>
                        </a:rPr>
                      </a:br>
                      <a:r>
                        <a:rPr lang="vi-VN" sz="1400" b="0" i="0" u="none" strike="noStrike">
                          <a:solidFill>
                            <a:srgbClr val="000000"/>
                          </a:solidFill>
                          <a:effectLst/>
                          <a:latin typeface="+mj-lt"/>
                        </a:rPr>
                        <a:t>Việc bảo toàn nước sạch, điện năng, xăng dầu. </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PUR</a:t>
                      </a:r>
                      <a:br>
                        <a:rPr lang="en-US" sz="1400" b="0" i="0" u="none" strike="noStrike">
                          <a:solidFill>
                            <a:srgbClr val="000000"/>
                          </a:solidFill>
                          <a:effectLst/>
                          <a:latin typeface="+mj-lt"/>
                        </a:rPr>
                      </a:br>
                      <a:r>
                        <a:rPr lang="en-US" sz="1400" b="0" i="0" u="none" strike="noStrike">
                          <a:solidFill>
                            <a:srgbClr val="000000"/>
                          </a:solidFill>
                          <a:effectLst/>
                          <a:latin typeface="+mj-lt"/>
                        </a:rPr>
                        <a:t>MA</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2"/>
                  </a:ext>
                </a:extLst>
              </a:tr>
              <a:tr h="1197604">
                <a:tc>
                  <a:txBody>
                    <a:bodyPr/>
                    <a:lstStyle/>
                    <a:p>
                      <a:pPr algn="ctr" fontAlgn="ctr"/>
                      <a:r>
                        <a:rPr lang="en-US" sz="1400" b="0" i="0" u="none" strike="noStrike">
                          <a:solidFill>
                            <a:srgbClr val="000000"/>
                          </a:solidFill>
                          <a:effectLst/>
                          <a:latin typeface="+mj-lt"/>
                        </a:rPr>
                        <a:t>11</a:t>
                      </a:r>
                    </a:p>
                  </a:txBody>
                  <a:tcPr marL="9525" marR="9525" marT="9525" marB="0" anchor="ctr"/>
                </a:tc>
                <a:tc>
                  <a:txBody>
                    <a:bodyPr/>
                    <a:lstStyle/>
                    <a:p>
                      <a:pPr algn="l" fontAlgn="t"/>
                      <a:r>
                        <a:rPr lang="en-US" sz="1400" b="0" i="0" u="none" strike="noStrike">
                          <a:solidFill>
                            <a:srgbClr val="000000"/>
                          </a:solidFill>
                          <a:effectLst/>
                          <a:latin typeface="+mj-lt"/>
                        </a:rPr>
                        <a:t>Tổ chức  AFNOR CERTIFICATION </a:t>
                      </a:r>
                    </a:p>
                  </a:txBody>
                  <a:tcPr marL="9525" marR="9525" marT="9525" marB="0" anchor="ctr"/>
                </a:tc>
                <a:tc>
                  <a:txBody>
                    <a:bodyPr/>
                    <a:lstStyle/>
                    <a:p>
                      <a:pPr algn="l" fontAlgn="t"/>
                      <a:r>
                        <a:rPr lang="vi-VN" sz="1400" b="0" i="0" u="none" strike="noStrike">
                          <a:solidFill>
                            <a:srgbClr val="000000"/>
                          </a:solidFill>
                          <a:effectLst/>
                          <a:latin typeface="+mj-lt"/>
                        </a:rPr>
                        <a:t>Đánh giá sư phù hợp với  ISO 9001: 2015 và cấp chứng nhận</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Mức độ phù hợp của QMS với các yêu cầu của ISO 9001 : 2015</a:t>
                      </a:r>
                    </a:p>
                  </a:txBody>
                  <a:tcPr marL="9525" marR="9525" marT="9525" marB="0" anchor="ctr"/>
                </a:tc>
                <a:tc>
                  <a:txBody>
                    <a:bodyPr/>
                    <a:lstStyle/>
                    <a:p>
                      <a:pPr algn="l" fontAlgn="ct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Process Owners</a:t>
                      </a:r>
                    </a:p>
                  </a:txBody>
                  <a:tcPr marL="9525" marR="9525" marT="9525" marB="0" anchor="ctr"/>
                </a:tc>
                <a:extLst>
                  <a:ext uri="{0D108BD9-81ED-4DB2-BD59-A6C34878D82A}">
                    <a16:rowId xmlns="" xmlns:a16="http://schemas.microsoft.com/office/drawing/2014/main" val="10003"/>
                  </a:ext>
                </a:extLst>
              </a:tr>
              <a:tr h="855431">
                <a:tc>
                  <a:txBody>
                    <a:bodyPr/>
                    <a:lstStyle/>
                    <a:p>
                      <a:pPr algn="ctr" fontAlgn="ctr"/>
                      <a:r>
                        <a:rPr lang="en-US" sz="1400" b="0" i="0" u="none" strike="noStrike">
                          <a:solidFill>
                            <a:srgbClr val="000000"/>
                          </a:solidFill>
                          <a:effectLst/>
                          <a:latin typeface="+mj-lt"/>
                        </a:rPr>
                        <a:t>12</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Đối thủ: trường Cao đẳng Kỹ thuật Cao Thắng</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Mức độ của sự cạnh tranh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Duy trì được uy tín trong giáo dục nghề nghiệp</a:t>
                      </a:r>
                      <a:br>
                        <a:rPr lang="vi-VN" sz="1400" b="0" i="0" u="none" strike="noStrike">
                          <a:solidFill>
                            <a:srgbClr val="000000"/>
                          </a:solidFill>
                          <a:effectLst/>
                          <a:latin typeface="+mj-lt"/>
                        </a:rPr>
                      </a:br>
                      <a:r>
                        <a:rPr lang="vi-VN" sz="1400" b="0" i="0" u="none" strike="noStrike">
                          <a:solidFill>
                            <a:srgbClr val="000000"/>
                          </a:solidFill>
                          <a:effectLst/>
                          <a:latin typeface="+mj-lt"/>
                        </a:rPr>
                        <a:t>Hành xử có đạo đức</a:t>
                      </a:r>
                      <a:br>
                        <a:rPr lang="vi-VN" sz="1400" b="0" i="0" u="none" strike="noStrike">
                          <a:solidFill>
                            <a:srgbClr val="000000"/>
                          </a:solidFill>
                          <a:effectLst/>
                          <a:latin typeface="+mj-lt"/>
                        </a:rPr>
                      </a:br>
                      <a:r>
                        <a:rPr lang="vi-VN" sz="1400" b="0" i="0" u="none" strike="noStrike">
                          <a:solidFill>
                            <a:srgbClr val="000000"/>
                          </a:solidFill>
                          <a:effectLst/>
                          <a:latin typeface="+mj-lt"/>
                        </a:rPr>
                        <a:t>Kết quả kiểm định chất lượng trường Cao đẳng đạt cấp độ 3</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ADM</a:t>
                      </a:r>
                      <a:br>
                        <a:rPr lang="en-US" sz="1400" b="0" i="0" u="none" strike="noStrike">
                          <a:solidFill>
                            <a:srgbClr val="000000"/>
                          </a:solidFill>
                          <a:effectLst/>
                          <a:latin typeface="+mj-lt"/>
                        </a:rPr>
                      </a:br>
                      <a:r>
                        <a:rPr lang="en-US" sz="1400" b="0" i="0" u="none" strike="noStrike">
                          <a:solidFill>
                            <a:srgbClr val="000000"/>
                          </a:solidFill>
                          <a:effectLst/>
                          <a:latin typeface="+mj-lt"/>
                        </a:rPr>
                        <a:t>QA</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4"/>
                  </a:ext>
                </a:extLst>
              </a:tr>
            </a:tbl>
          </a:graphicData>
        </a:graphic>
      </p:graphicFrame>
      <p:grpSp>
        <p:nvGrpSpPr>
          <p:cNvPr id="5" name="Group 4"/>
          <p:cNvGrpSpPr/>
          <p:nvPr/>
        </p:nvGrpSpPr>
        <p:grpSpPr>
          <a:xfrm>
            <a:off x="8006527" y="292006"/>
            <a:ext cx="941397" cy="927194"/>
            <a:chOff x="7308850" y="188913"/>
            <a:chExt cx="1665288" cy="1512887"/>
          </a:xfrm>
        </p:grpSpPr>
        <p:grpSp>
          <p:nvGrpSpPr>
            <p:cNvPr id="6" name="Group 39"/>
            <p:cNvGrpSpPr>
              <a:grpSpLocks/>
            </p:cNvGrpSpPr>
            <p:nvPr/>
          </p:nvGrpSpPr>
          <p:grpSpPr bwMode="auto">
            <a:xfrm>
              <a:off x="7308850" y="188913"/>
              <a:ext cx="1665288" cy="1512887"/>
              <a:chOff x="4604" y="119"/>
              <a:chExt cx="1049" cy="953"/>
            </a:xfrm>
          </p:grpSpPr>
          <p:sp>
            <p:nvSpPr>
              <p:cNvPr id="9"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1"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8" name="Picture 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326718646"/>
      </p:ext>
    </p:extLst>
  </p:cSld>
  <p:clrMapOvr>
    <a:masterClrMapping/>
  </p:clrMapOvr>
  <p:transition spd="slow">
    <p:wipe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749757615"/>
              </p:ext>
            </p:extLst>
          </p:nvPr>
        </p:nvGraphicFramePr>
        <p:xfrm>
          <a:off x="152400" y="1241425"/>
          <a:ext cx="8839201" cy="5387975"/>
        </p:xfrm>
        <a:graphic>
          <a:graphicData uri="http://schemas.openxmlformats.org/drawingml/2006/table">
            <a:tbl>
              <a:tblPr>
                <a:tableStyleId>{616DA210-FB5B-4158-B5E0-FEB733F419BA}</a:tableStyleId>
              </a:tblPr>
              <a:tblGrid>
                <a:gridCol w="417600">
                  <a:extLst>
                    <a:ext uri="{9D8B030D-6E8A-4147-A177-3AD203B41FA5}">
                      <a16:colId xmlns="" xmlns:a16="http://schemas.microsoft.com/office/drawing/2014/main" val="20000"/>
                    </a:ext>
                  </a:extLst>
                </a:gridCol>
                <a:gridCol w="2097000">
                  <a:extLst>
                    <a:ext uri="{9D8B030D-6E8A-4147-A177-3AD203B41FA5}">
                      <a16:colId xmlns="" xmlns:a16="http://schemas.microsoft.com/office/drawing/2014/main" val="20001"/>
                    </a:ext>
                  </a:extLst>
                </a:gridCol>
                <a:gridCol w="1635980">
                  <a:extLst>
                    <a:ext uri="{9D8B030D-6E8A-4147-A177-3AD203B41FA5}">
                      <a16:colId xmlns="" xmlns:a16="http://schemas.microsoft.com/office/drawing/2014/main" val="20002"/>
                    </a:ext>
                  </a:extLst>
                </a:gridCol>
                <a:gridCol w="845489">
                  <a:extLst>
                    <a:ext uri="{9D8B030D-6E8A-4147-A177-3AD203B41FA5}">
                      <a16:colId xmlns="" xmlns:a16="http://schemas.microsoft.com/office/drawing/2014/main" val="20003"/>
                    </a:ext>
                  </a:extLst>
                </a:gridCol>
                <a:gridCol w="2997642">
                  <a:extLst>
                    <a:ext uri="{9D8B030D-6E8A-4147-A177-3AD203B41FA5}">
                      <a16:colId xmlns="" xmlns:a16="http://schemas.microsoft.com/office/drawing/2014/main" val="20004"/>
                    </a:ext>
                  </a:extLst>
                </a:gridCol>
                <a:gridCol w="845490">
                  <a:extLst>
                    <a:ext uri="{9D8B030D-6E8A-4147-A177-3AD203B41FA5}">
                      <a16:colId xmlns="" xmlns:a16="http://schemas.microsoft.com/office/drawing/2014/main" val="20005"/>
                    </a:ext>
                  </a:extLst>
                </a:gridCol>
              </a:tblGrid>
              <a:tr h="826034">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 xmlns:a16="http://schemas.microsoft.com/office/drawing/2014/main" val="10000"/>
                  </a:ext>
                </a:extLst>
              </a:tr>
              <a:tr h="1236467">
                <a:tc>
                  <a:txBody>
                    <a:bodyPr/>
                    <a:lstStyle/>
                    <a:p>
                      <a:pPr algn="ctr" fontAlgn="ctr"/>
                      <a:r>
                        <a:rPr lang="en-US" sz="1400" b="0" i="0" u="none" strike="noStrike">
                          <a:solidFill>
                            <a:srgbClr val="000000"/>
                          </a:solidFill>
                          <a:effectLst/>
                          <a:latin typeface="+mj-lt"/>
                        </a:rPr>
                        <a:t>13</a:t>
                      </a:r>
                    </a:p>
                  </a:txBody>
                  <a:tcPr marL="9525" marR="9525" marT="9525" marB="0" anchor="ctr"/>
                </a:tc>
                <a:tc>
                  <a:txBody>
                    <a:bodyPr/>
                    <a:lstStyle/>
                    <a:p>
                      <a:pPr algn="l" fontAlgn="t"/>
                      <a:r>
                        <a:rPr lang="vi-VN" sz="1400" b="0" i="0" u="none" strike="noStrike">
                          <a:solidFill>
                            <a:srgbClr val="000000"/>
                          </a:solidFill>
                          <a:effectLst/>
                          <a:latin typeface="+mj-lt"/>
                        </a:rPr>
                        <a:t>Nhà đầu tư: </a:t>
                      </a:r>
                      <a:br>
                        <a:rPr lang="vi-VN" sz="1400" b="0" i="0" u="none" strike="noStrike">
                          <a:solidFill>
                            <a:srgbClr val="000000"/>
                          </a:solidFill>
                          <a:effectLst/>
                          <a:latin typeface="+mj-lt"/>
                        </a:rPr>
                      </a:br>
                      <a:r>
                        <a:rPr lang="vi-VN" sz="1400" b="0" i="0" u="none" strike="noStrike">
                          <a:solidFill>
                            <a:srgbClr val="000000"/>
                          </a:solidFill>
                          <a:effectLst/>
                          <a:latin typeface="+mj-lt"/>
                        </a:rPr>
                        <a:t>Ủy ban Nhân dân Thành phố Hồ Chí Minh</a:t>
                      </a:r>
                      <a:br>
                        <a:rPr lang="vi-VN" sz="1400" b="0" i="0" u="none" strike="noStrike">
                          <a:solidFill>
                            <a:srgbClr val="000000"/>
                          </a:solidFill>
                          <a:effectLst/>
                          <a:latin typeface="+mj-lt"/>
                        </a:rPr>
                      </a:br>
                      <a:r>
                        <a:rPr lang="vi-VN" sz="1400" b="0" i="0" u="none" strike="noStrike">
                          <a:solidFill>
                            <a:srgbClr val="000000"/>
                          </a:solidFill>
                          <a:effectLst/>
                          <a:latin typeface="+mj-lt"/>
                        </a:rPr>
                        <a:t>Sở Giáo dục &amp; Đào tạo TP. HCM</a:t>
                      </a:r>
                    </a:p>
                  </a:txBody>
                  <a:tcPr marL="9525" marR="9525" marT="9525" marB="0"/>
                </a:tc>
                <a:tc>
                  <a:txBody>
                    <a:bodyPr/>
                    <a:lstStyle/>
                    <a:p>
                      <a:pPr algn="l" fontAlgn="t"/>
                      <a:r>
                        <a:rPr lang="vi-VN" sz="1400" b="0" i="0" u="none" strike="noStrike">
                          <a:solidFill>
                            <a:srgbClr val="000000"/>
                          </a:solidFill>
                          <a:effectLst/>
                          <a:latin typeface="+mj-lt"/>
                        </a:rPr>
                        <a:t>Cung cấp tài chính cho việc tuyển sinh đào tạo và các hoạt động của Trường</a:t>
                      </a:r>
                    </a:p>
                  </a:txBody>
                  <a:tcPr marL="9525" marR="9525" marT="9525" marB="0"/>
                </a:tc>
                <a:tc>
                  <a:txBody>
                    <a:bodyPr/>
                    <a:lstStyle/>
                    <a:p>
                      <a:pPr algn="l" fontAlgn="t"/>
                      <a:r>
                        <a:rPr lang="en-US" sz="1400" b="0" i="0" u="none" strike="noStrike">
                          <a:solidFill>
                            <a:srgbClr val="000000"/>
                          </a:solidFill>
                          <a:effectLst/>
                          <a:latin typeface="+mj-lt"/>
                        </a:rPr>
                        <a:t>Bên ngoài</a:t>
                      </a:r>
                    </a:p>
                  </a:txBody>
                  <a:tcPr marL="9525" marR="9525" marT="9525" marB="0"/>
                </a:tc>
                <a:tc>
                  <a:txBody>
                    <a:bodyPr/>
                    <a:lstStyle/>
                    <a:p>
                      <a:pPr algn="l" fontAlgn="t"/>
                      <a:r>
                        <a:rPr lang="vi-VN" sz="1400" b="0" i="0" u="none" strike="noStrike">
                          <a:solidFill>
                            <a:srgbClr val="000000"/>
                          </a:solidFill>
                          <a:effectLst/>
                          <a:latin typeface="+mj-lt"/>
                        </a:rPr>
                        <a:t>Kinh phí được sử dụng đúng</a:t>
                      </a:r>
                      <a:br>
                        <a:rPr lang="vi-VN" sz="1400" b="0" i="0" u="none" strike="noStrike">
                          <a:solidFill>
                            <a:srgbClr val="000000"/>
                          </a:solidFill>
                          <a:effectLst/>
                          <a:latin typeface="+mj-lt"/>
                        </a:rPr>
                      </a:br>
                      <a:r>
                        <a:rPr lang="vi-VN" sz="1400" b="0" i="0" u="none" strike="noStrike">
                          <a:solidFill>
                            <a:srgbClr val="000000"/>
                          </a:solidFill>
                          <a:effectLst/>
                          <a:latin typeface="+mj-lt"/>
                        </a:rPr>
                        <a:t>Việc quản lý  rõ ràng các rủi ro.</a:t>
                      </a:r>
                    </a:p>
                  </a:txBody>
                  <a:tcPr marL="9525" marR="9525" marT="9525" marB="0"/>
                </a:tc>
                <a:tc>
                  <a:txBody>
                    <a:bodyPr/>
                    <a:lstStyle/>
                    <a:p>
                      <a:pPr algn="l" fontAlgn="ctr"/>
                      <a:r>
                        <a:rPr lang="en-US" sz="1400" b="0" i="0" u="none" strike="noStrike">
                          <a:solidFill>
                            <a:schemeClr val="tx1"/>
                          </a:solidFill>
                          <a:effectLst/>
                          <a:latin typeface="+mj-lt"/>
                        </a:rPr>
                        <a:t>DIR</a:t>
                      </a:r>
                      <a:br>
                        <a:rPr lang="en-US" sz="1400" b="0" i="0" u="none" strike="noStrike">
                          <a:solidFill>
                            <a:schemeClr val="tx1"/>
                          </a:solidFill>
                          <a:effectLst/>
                          <a:latin typeface="+mj-lt"/>
                        </a:rPr>
                      </a:br>
                      <a:r>
                        <a:rPr lang="en-US" sz="1400" b="0" i="0" u="none" strike="noStrike">
                          <a:solidFill>
                            <a:schemeClr val="tx1"/>
                          </a:solidFill>
                          <a:effectLst/>
                          <a:latin typeface="+mj-lt"/>
                        </a:rPr>
                        <a:t>FIN</a:t>
                      </a:r>
                    </a:p>
                  </a:txBody>
                  <a:tcPr marL="9525" marR="9525" marT="9525" marB="0" anchor="ctr"/>
                </a:tc>
                <a:extLst>
                  <a:ext uri="{0D108BD9-81ED-4DB2-BD59-A6C34878D82A}">
                    <a16:rowId xmlns="" xmlns:a16="http://schemas.microsoft.com/office/drawing/2014/main" val="10001"/>
                  </a:ext>
                </a:extLst>
              </a:tr>
              <a:tr h="1441022">
                <a:tc>
                  <a:txBody>
                    <a:bodyPr/>
                    <a:lstStyle/>
                    <a:p>
                      <a:pPr algn="ctr" fontAlgn="ctr"/>
                      <a:r>
                        <a:rPr lang="en-US" sz="1400" b="0" i="0" u="none" strike="noStrike">
                          <a:solidFill>
                            <a:srgbClr val="000000"/>
                          </a:solidFill>
                          <a:effectLst/>
                          <a:latin typeface="+mj-lt"/>
                        </a:rPr>
                        <a:t>14</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Dich vụ khẩn cấp : Công An Phường 4, Công an Quận Tân Bình, Trung tâm PCCC, Trung tâm Y tế quận Tân Bình, Trung tâm Cấp cứu…</a:t>
                      </a:r>
                    </a:p>
                  </a:txBody>
                  <a:tcPr marL="9525" marR="9525" marT="9525" marB="0">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Cung cấp sự bảo vệ cho hoạt động của Trường</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Duy trì tình hình an ninh trật tự, vệ sinh môi trường, an toàn lao động</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MA</a:t>
                      </a:r>
                      <a:br>
                        <a:rPr lang="en-US" sz="1400" b="0" i="0" u="none" strike="noStrike">
                          <a:solidFill>
                            <a:srgbClr val="000000"/>
                          </a:solidFill>
                          <a:effectLst/>
                          <a:latin typeface="+mj-lt"/>
                        </a:rPr>
                      </a:br>
                      <a:r>
                        <a:rPr lang="en-US" sz="1400" b="0" i="0" u="none" strike="noStrike">
                          <a:solidFill>
                            <a:srgbClr val="000000"/>
                          </a:solidFill>
                          <a:effectLst/>
                          <a:latin typeface="+mj-lt"/>
                        </a:rPr>
                        <a:t>HR</a:t>
                      </a:r>
                      <a:br>
                        <a:rPr lang="en-US" sz="1400" b="0" i="0" u="none" strike="noStrike">
                          <a:solidFill>
                            <a:srgbClr val="000000"/>
                          </a:solidFill>
                          <a:effectLst/>
                          <a:latin typeface="+mj-lt"/>
                        </a:rPr>
                      </a:br>
                      <a:r>
                        <a:rPr lang="en-US" sz="1400" b="0" i="0" u="none" strike="noStrike">
                          <a:solidFill>
                            <a:srgbClr val="000000"/>
                          </a:solidFill>
                          <a:effectLst/>
                          <a:latin typeface="+mj-lt"/>
                        </a:rPr>
                        <a:t>SDC</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2"/>
                  </a:ext>
                </a:extLst>
              </a:tr>
              <a:tr h="1099264">
                <a:tc>
                  <a:txBody>
                    <a:bodyPr/>
                    <a:lstStyle/>
                    <a:p>
                      <a:pPr algn="ctr" fontAlgn="ctr"/>
                      <a:r>
                        <a:rPr lang="en-US" sz="1400" b="0" i="0" u="none" strike="noStrike">
                          <a:solidFill>
                            <a:srgbClr val="000000"/>
                          </a:solidFill>
                          <a:effectLst/>
                          <a:latin typeface="+mj-lt"/>
                        </a:rPr>
                        <a:t>15</a:t>
                      </a:r>
                    </a:p>
                  </a:txBody>
                  <a:tcPr marL="9525" marR="9525" marT="9525" marB="0" anchor="ctr"/>
                </a:tc>
                <a:tc>
                  <a:txBody>
                    <a:bodyPr/>
                    <a:lstStyle/>
                    <a:p>
                      <a:pPr algn="l" fontAlgn="t"/>
                      <a:r>
                        <a:rPr lang="vi-VN" sz="1400" b="0" i="0" u="none" strike="noStrike">
                          <a:solidFill>
                            <a:srgbClr val="000000"/>
                          </a:solidFill>
                          <a:effectLst/>
                          <a:latin typeface="+mj-lt"/>
                        </a:rPr>
                        <a:t>Nhà thầu: </a:t>
                      </a:r>
                      <a:br>
                        <a:rPr lang="vi-VN" sz="1400" b="0" i="0" u="none" strike="noStrike">
                          <a:solidFill>
                            <a:srgbClr val="000000"/>
                          </a:solidFill>
                          <a:effectLst/>
                          <a:latin typeface="+mj-lt"/>
                        </a:rPr>
                      </a:br>
                      <a:r>
                        <a:rPr lang="vi-VN" sz="1400" b="0" i="0" u="none" strike="noStrike">
                          <a:solidFill>
                            <a:srgbClr val="000000"/>
                          </a:solidFill>
                          <a:effectLst/>
                          <a:latin typeface="+mj-lt"/>
                        </a:rPr>
                        <a:t>Canteen</a:t>
                      </a:r>
                      <a:br>
                        <a:rPr lang="vi-VN" sz="1400" b="0" i="0" u="none" strike="noStrike">
                          <a:solidFill>
                            <a:srgbClr val="000000"/>
                          </a:solidFill>
                          <a:effectLst/>
                          <a:latin typeface="+mj-lt"/>
                        </a:rPr>
                      </a:br>
                      <a:r>
                        <a:rPr lang="vi-VN" sz="1400" b="0" i="0" u="none" strike="noStrike">
                          <a:solidFill>
                            <a:srgbClr val="000000"/>
                          </a:solidFill>
                          <a:effectLst/>
                          <a:latin typeface="+mj-lt"/>
                        </a:rPr>
                        <a:t>Bãi giữ xe</a:t>
                      </a:r>
                      <a:br>
                        <a:rPr lang="vi-VN" sz="1400" b="0" i="0" u="none" strike="noStrike">
                          <a:solidFill>
                            <a:srgbClr val="000000"/>
                          </a:solidFill>
                          <a:effectLst/>
                          <a:latin typeface="+mj-lt"/>
                        </a:rPr>
                      </a:br>
                      <a:r>
                        <a:rPr lang="vi-VN" sz="1400" b="0" i="0" u="none" strike="noStrike">
                          <a:solidFill>
                            <a:srgbClr val="000000"/>
                          </a:solidFill>
                          <a:effectLst/>
                          <a:latin typeface="+mj-lt"/>
                        </a:rPr>
                        <a:t>Các xây dựng cơ bản</a:t>
                      </a:r>
                    </a:p>
                  </a:txBody>
                  <a:tcPr marL="9525" marR="9525" marT="9525" marB="0"/>
                </a:tc>
                <a:tc>
                  <a:txBody>
                    <a:bodyPr/>
                    <a:lstStyle/>
                    <a:p>
                      <a:pPr algn="l" fontAlgn="t"/>
                      <a:r>
                        <a:rPr lang="en-US" sz="1400" b="0" i="0" u="none" strike="noStrike">
                          <a:solidFill>
                            <a:srgbClr val="000000"/>
                          </a:solidFill>
                          <a:effectLst/>
                          <a:latin typeface="+mj-lt"/>
                        </a:rPr>
                        <a:t>Cung cấp các dịch vụ hỗ trợ</a:t>
                      </a:r>
                    </a:p>
                  </a:txBody>
                  <a:tcPr marL="9525" marR="9525" marT="9525" marB="0"/>
                </a:tc>
                <a:tc>
                  <a:txBody>
                    <a:bodyPr/>
                    <a:lstStyle/>
                    <a:p>
                      <a:pPr algn="l" fontAlgn="t"/>
                      <a:r>
                        <a:rPr lang="en-US" sz="1400" b="0" i="0" u="none" strike="noStrike">
                          <a:solidFill>
                            <a:srgbClr val="000000"/>
                          </a:solidFill>
                          <a:effectLst/>
                          <a:latin typeface="+mj-lt"/>
                        </a:rPr>
                        <a:t>Bên ngoài</a:t>
                      </a:r>
                    </a:p>
                  </a:txBody>
                  <a:tcPr marL="9525" marR="9525" marT="9525" marB="0"/>
                </a:tc>
                <a:tc>
                  <a:txBody>
                    <a:bodyPr/>
                    <a:lstStyle/>
                    <a:p>
                      <a:pPr algn="l" fontAlgn="t"/>
                      <a:r>
                        <a:rPr lang="vi-VN" sz="1400" b="0" i="0" u="none" strike="noStrike">
                          <a:solidFill>
                            <a:srgbClr val="000000"/>
                          </a:solidFill>
                          <a:effectLst/>
                          <a:latin typeface="+mj-lt"/>
                        </a:rPr>
                        <a:t>Mức độ cam kết về 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Hướng dẫn công việc rõ ràng </a:t>
                      </a:r>
                      <a:br>
                        <a:rPr lang="vi-VN" sz="1400" b="0" i="0" u="none" strike="noStrike">
                          <a:solidFill>
                            <a:srgbClr val="000000"/>
                          </a:solidFill>
                          <a:effectLst/>
                          <a:latin typeface="+mj-lt"/>
                        </a:rPr>
                      </a:br>
                      <a:r>
                        <a:rPr lang="vi-VN" sz="1400" b="0" i="0" u="none" strike="noStrike">
                          <a:solidFill>
                            <a:srgbClr val="000000"/>
                          </a:solidFill>
                          <a:effectLst/>
                          <a:latin typeface="+mj-lt"/>
                        </a:rPr>
                        <a:t>Các điều kiện tốt để làm việc .</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ADM</a:t>
                      </a:r>
                    </a:p>
                  </a:txBody>
                  <a:tcPr marL="9525" marR="9525" marT="9525" marB="0" anchor="ctr"/>
                </a:tc>
                <a:extLst>
                  <a:ext uri="{0D108BD9-81ED-4DB2-BD59-A6C34878D82A}">
                    <a16:rowId xmlns="" xmlns:a16="http://schemas.microsoft.com/office/drawing/2014/main" val="10003"/>
                  </a:ext>
                </a:extLst>
              </a:tr>
              <a:tr h="785188">
                <a:tc>
                  <a:txBody>
                    <a:bodyPr/>
                    <a:lstStyle/>
                    <a:p>
                      <a:pPr algn="ctr" fontAlgn="ctr"/>
                      <a:r>
                        <a:rPr lang="en-US" sz="1400" b="0" i="0" u="none" strike="noStrike">
                          <a:solidFill>
                            <a:srgbClr val="000000"/>
                          </a:solidFill>
                          <a:effectLst/>
                          <a:latin typeface="+mj-lt"/>
                        </a:rPr>
                        <a:t>16</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Ngân hàng và/hoặc Quỹ tài chính khác</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Cung cấp việc quản lý tài chánh</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Quản lý tốt các rủi ro, trả nhanh các khoản vay.</a:t>
                      </a:r>
                    </a:p>
                  </a:txBody>
                  <a:tcPr marL="9525" marR="9525" marT="9525" marB="0">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4"/>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620451604"/>
      </p:ext>
    </p:extLst>
  </p:cSld>
  <p:clrMapOvr>
    <a:masterClrMapping/>
  </p:clrMapOvr>
  <p:transition spd="slow">
    <p:wipe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665725582"/>
              </p:ext>
            </p:extLst>
          </p:nvPr>
        </p:nvGraphicFramePr>
        <p:xfrm>
          <a:off x="152400" y="1241425"/>
          <a:ext cx="8839201" cy="4602787"/>
        </p:xfrm>
        <a:graphic>
          <a:graphicData uri="http://schemas.openxmlformats.org/drawingml/2006/table">
            <a:tbl>
              <a:tblPr>
                <a:tableStyleId>{616DA210-FB5B-4158-B5E0-FEB733F419BA}</a:tableStyleId>
              </a:tblPr>
              <a:tblGrid>
                <a:gridCol w="417600">
                  <a:extLst>
                    <a:ext uri="{9D8B030D-6E8A-4147-A177-3AD203B41FA5}">
                      <a16:colId xmlns="" xmlns:a16="http://schemas.microsoft.com/office/drawing/2014/main" val="20000"/>
                    </a:ext>
                  </a:extLst>
                </a:gridCol>
                <a:gridCol w="2020800">
                  <a:extLst>
                    <a:ext uri="{9D8B030D-6E8A-4147-A177-3AD203B41FA5}">
                      <a16:colId xmlns="" xmlns:a16="http://schemas.microsoft.com/office/drawing/2014/main" val="20001"/>
                    </a:ext>
                  </a:extLst>
                </a:gridCol>
                <a:gridCol w="1712180">
                  <a:extLst>
                    <a:ext uri="{9D8B030D-6E8A-4147-A177-3AD203B41FA5}">
                      <a16:colId xmlns="" xmlns:a16="http://schemas.microsoft.com/office/drawing/2014/main" val="20002"/>
                    </a:ext>
                  </a:extLst>
                </a:gridCol>
                <a:gridCol w="845489">
                  <a:extLst>
                    <a:ext uri="{9D8B030D-6E8A-4147-A177-3AD203B41FA5}">
                      <a16:colId xmlns="" xmlns:a16="http://schemas.microsoft.com/office/drawing/2014/main" val="20003"/>
                    </a:ext>
                  </a:extLst>
                </a:gridCol>
                <a:gridCol w="2997642">
                  <a:extLst>
                    <a:ext uri="{9D8B030D-6E8A-4147-A177-3AD203B41FA5}">
                      <a16:colId xmlns="" xmlns:a16="http://schemas.microsoft.com/office/drawing/2014/main" val="20004"/>
                    </a:ext>
                  </a:extLst>
                </a:gridCol>
                <a:gridCol w="845490">
                  <a:extLst>
                    <a:ext uri="{9D8B030D-6E8A-4147-A177-3AD203B41FA5}">
                      <a16:colId xmlns="" xmlns:a16="http://schemas.microsoft.com/office/drawing/2014/main" val="20005"/>
                    </a:ext>
                  </a:extLst>
                </a:gridCol>
              </a:tblGrid>
              <a:tr h="826034">
                <a:tc>
                  <a:txBody>
                    <a:bodyPr/>
                    <a:lstStyle/>
                    <a:p>
                      <a:pPr algn="ctr" fontAlgn="ctr"/>
                      <a:r>
                        <a:rPr lang="en-US" sz="1400" b="1" u="none" strike="noStrike">
                          <a:solidFill>
                            <a:schemeClr val="bg1"/>
                          </a:solidFill>
                          <a:effectLst/>
                          <a:latin typeface="+mj-lt"/>
                        </a:rPr>
                        <a:t>STT</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latin typeface="+mj-lt"/>
                        </a:rPr>
                        <a:t>Bên quan tâm</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Vấn đề</a:t>
                      </a:r>
                      <a:endParaRPr lang="vi-VN"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latin typeface="+mj-lt"/>
                        </a:rPr>
                        <a:t>Nội bộ/ </a:t>
                      </a:r>
                      <a:br>
                        <a:rPr lang="en-US" sz="1400" b="1" u="none" strike="noStrike">
                          <a:solidFill>
                            <a:schemeClr val="bg1"/>
                          </a:solidFill>
                          <a:effectLst/>
                          <a:latin typeface="+mj-lt"/>
                        </a:rPr>
                      </a:br>
                      <a:r>
                        <a:rPr lang="en-US" sz="1400" b="1" u="none" strike="noStrike">
                          <a:solidFill>
                            <a:schemeClr val="bg1"/>
                          </a:solidFill>
                          <a:effectLst/>
                          <a:latin typeface="+mj-lt"/>
                        </a:rPr>
                        <a:t>bên ngoài</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Nhu cầu và Mong đợi của Bên Quan tâm</a:t>
                      </a:r>
                      <a:endParaRPr lang="vi-VN"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Bộ phận/ Chức năng</a:t>
                      </a:r>
                      <a:endParaRPr lang="vi-VN" sz="1400" b="1" i="0" u="none" strike="noStrike">
                        <a:solidFill>
                          <a:schemeClr val="bg1"/>
                        </a:solidFill>
                        <a:effectLst/>
                        <a:latin typeface="+mj-lt"/>
                      </a:endParaRPr>
                    </a:p>
                  </a:txBody>
                  <a:tcPr marL="8147" marR="8147" marT="8147" marB="0" anchor="ctr">
                    <a:solidFill>
                      <a:srgbClr val="0070C0"/>
                    </a:solidFill>
                  </a:tcPr>
                </a:tc>
                <a:extLst>
                  <a:ext uri="{0D108BD9-81ED-4DB2-BD59-A6C34878D82A}">
                    <a16:rowId xmlns="" xmlns:a16="http://schemas.microsoft.com/office/drawing/2014/main" val="10000"/>
                  </a:ext>
                </a:extLst>
              </a:tr>
              <a:tr h="1236467">
                <a:tc>
                  <a:txBody>
                    <a:bodyPr/>
                    <a:lstStyle/>
                    <a:p>
                      <a:pPr algn="ctr" fontAlgn="ctr"/>
                      <a:r>
                        <a:rPr lang="en-US" sz="1400" b="0" i="0" u="none" strike="noStrike">
                          <a:solidFill>
                            <a:srgbClr val="000000"/>
                          </a:solidFill>
                          <a:effectLst/>
                          <a:latin typeface="+mj-lt"/>
                        </a:rPr>
                        <a:t>17</a:t>
                      </a:r>
                    </a:p>
                  </a:txBody>
                  <a:tcPr marL="9525" marR="9525" marT="9525" marB="0" anchor="ctr"/>
                </a:tc>
                <a:tc>
                  <a:txBody>
                    <a:bodyPr/>
                    <a:lstStyle/>
                    <a:p>
                      <a:pPr algn="l" fontAlgn="t"/>
                      <a:r>
                        <a:rPr lang="vi-VN" sz="1400" b="0" i="0" u="none" strike="noStrike">
                          <a:solidFill>
                            <a:srgbClr val="000000"/>
                          </a:solidFill>
                          <a:effectLst/>
                          <a:latin typeface="+mj-lt"/>
                        </a:rPr>
                        <a:t>Công đoàn Trường</a:t>
                      </a:r>
                    </a:p>
                  </a:txBody>
                  <a:tcPr marL="9525" marR="9525" marT="9525" marB="0" anchor="ctr"/>
                </a:tc>
                <a:tc>
                  <a:txBody>
                    <a:bodyPr/>
                    <a:lstStyle/>
                    <a:p>
                      <a:pPr algn="l" fontAlgn="t"/>
                      <a:r>
                        <a:rPr lang="vi-VN" sz="1400" b="0" i="0" u="none" strike="noStrike">
                          <a:solidFill>
                            <a:srgbClr val="000000"/>
                          </a:solidFill>
                          <a:effectLst/>
                          <a:latin typeface="+mj-lt"/>
                        </a:rPr>
                        <a:t>Trực tiếp chịu trách nhiệm trong việc thực hiện các chương trình đào tạo, giao dịch vụ.</a:t>
                      </a:r>
                    </a:p>
                  </a:txBody>
                  <a:tcPr marL="9525" marR="9525" marT="9525" marB="0" anchor="ctr"/>
                </a:tc>
                <a:tc>
                  <a:txBody>
                    <a:bodyPr/>
                    <a:lstStyle/>
                    <a:p>
                      <a:pPr algn="l" fontAlgn="t"/>
                      <a:r>
                        <a:rPr lang="en-US" sz="1400" b="0" i="0" u="none" strike="noStrike">
                          <a:solidFill>
                            <a:srgbClr val="000000"/>
                          </a:solidFill>
                          <a:effectLst/>
                          <a:latin typeface="+mj-lt"/>
                        </a:rPr>
                        <a:t>Bên trong</a:t>
                      </a:r>
                    </a:p>
                  </a:txBody>
                  <a:tcPr marL="9525" marR="9525" marT="9525" marB="0" anchor="ctr"/>
                </a:tc>
                <a:tc>
                  <a:txBody>
                    <a:bodyPr/>
                    <a:lstStyle/>
                    <a:p>
                      <a:pPr algn="l" fontAlgn="t"/>
                      <a:r>
                        <a:rPr lang="vi-VN" sz="1400" b="0" i="0" u="none" strike="noStrike">
                          <a:solidFill>
                            <a:srgbClr val="000000"/>
                          </a:solidFill>
                          <a:effectLst/>
                          <a:latin typeface="+mj-lt"/>
                        </a:rPr>
                        <a:t>Được Ban Giám Hiệu tạo điều kiện cho mọi hoạt động</a:t>
                      </a:r>
                      <a:br>
                        <a:rPr lang="vi-VN" sz="1400" b="0" i="0" u="none" strike="noStrike">
                          <a:solidFill>
                            <a:srgbClr val="000000"/>
                          </a:solidFill>
                          <a:effectLst/>
                          <a:latin typeface="+mj-lt"/>
                        </a:rPr>
                      </a:br>
                      <a:r>
                        <a:rPr lang="vi-VN" sz="1400" b="0" i="0" u="none" strike="noStrike">
                          <a:solidFill>
                            <a:srgbClr val="000000"/>
                          </a:solidFill>
                          <a:effectLst/>
                          <a:latin typeface="+mj-lt"/>
                        </a:rPr>
                        <a:t>Được công đoàn viên hợp tác</a:t>
                      </a:r>
                    </a:p>
                  </a:txBody>
                  <a:tcPr marL="9525" marR="9525" marT="9525" marB="0" anchor="ctr"/>
                </a:tc>
                <a:tc>
                  <a:txBody>
                    <a:bodyPr/>
                    <a:lstStyle/>
                    <a:p>
                      <a:pPr algn="l" fontAlgn="ctr"/>
                      <a:r>
                        <a:rPr lang="vi-VN" sz="1400" b="0" i="0" u="none" strike="noStrike">
                          <a:solidFill>
                            <a:srgbClr val="000000"/>
                          </a:solidFill>
                          <a:effectLst/>
                          <a:latin typeface="+mj-lt"/>
                        </a:rPr>
                        <a:t>Các đơn vị trực thuộc trường</a:t>
                      </a:r>
                    </a:p>
                  </a:txBody>
                  <a:tcPr marL="9525" marR="9525" marT="9525" marB="0" anchor="ctr"/>
                </a:tc>
                <a:extLst>
                  <a:ext uri="{0D108BD9-81ED-4DB2-BD59-A6C34878D82A}">
                    <a16:rowId xmlns="" xmlns:a16="http://schemas.microsoft.com/office/drawing/2014/main" val="10001"/>
                  </a:ext>
                </a:extLst>
              </a:tr>
              <a:tr h="1441022">
                <a:tc>
                  <a:txBody>
                    <a:bodyPr/>
                    <a:lstStyle/>
                    <a:p>
                      <a:pPr algn="ctr" fontAlgn="ctr"/>
                      <a:r>
                        <a:rPr lang="en-US" sz="1400" b="0" i="0" u="none" strike="noStrike">
                          <a:solidFill>
                            <a:srgbClr val="000000"/>
                          </a:solidFill>
                          <a:effectLst/>
                          <a:latin typeface="+mj-lt"/>
                        </a:rPr>
                        <a:t>18</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Giảng viên </a:t>
                      </a:r>
                      <a:br>
                        <a:rPr lang="en-US" sz="1400" b="0" i="0" u="none" strike="noStrike">
                          <a:solidFill>
                            <a:srgbClr val="000000"/>
                          </a:solidFill>
                          <a:effectLst/>
                          <a:latin typeface="+mj-lt"/>
                        </a:rPr>
                      </a:br>
                      <a:r>
                        <a:rPr lang="en-US" sz="1400" b="0" i="0" u="none" strike="noStrike">
                          <a:solidFill>
                            <a:srgbClr val="000000"/>
                          </a:solidFill>
                          <a:effectLst/>
                          <a:latin typeface="+mj-lt"/>
                        </a:rPr>
                        <a:t>Nhân viên</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Trực tiếp thực hiện các chương trình đào tạo</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trong</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Có điều kiện tốt để làm việc, cơ hội được đào tạo, uy tín của trường được duy trì và có thu nhập liên tục.</a:t>
                      </a:r>
                      <a:br>
                        <a:rPr lang="vi-VN" sz="1400" b="0" i="0" u="none" strike="noStrike">
                          <a:solidFill>
                            <a:srgbClr val="000000"/>
                          </a:solidFill>
                          <a:effectLst/>
                          <a:latin typeface="+mj-lt"/>
                        </a:rPr>
                      </a:br>
                      <a:r>
                        <a:rPr lang="vi-VN" sz="1400" b="0" i="0" u="none" strike="noStrike">
                          <a:solidFill>
                            <a:srgbClr val="000000"/>
                          </a:solidFill>
                          <a:effectLst/>
                          <a:latin typeface="+mj-lt"/>
                        </a:rPr>
                        <a:t>Môi trường làm việc an toàn và lành mạnh</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HR</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br>
                        <a:rPr lang="en-US" sz="1400" b="0" i="0" u="none" strike="noStrike">
                          <a:solidFill>
                            <a:srgbClr val="000000"/>
                          </a:solidFill>
                          <a:effectLst/>
                          <a:latin typeface="+mj-lt"/>
                        </a:rPr>
                      </a:br>
                      <a:r>
                        <a:rPr lang="en-US" sz="1400" b="0" i="0" u="none" strike="noStrike">
                          <a:solidFill>
                            <a:srgbClr val="000000"/>
                          </a:solidFill>
                          <a:effectLst/>
                          <a:latin typeface="+mj-lt"/>
                        </a:rPr>
                        <a:t>IT</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2"/>
                  </a:ext>
                </a:extLst>
              </a:tr>
              <a:tr h="1099264">
                <a:tc>
                  <a:txBody>
                    <a:bodyPr/>
                    <a:lstStyle/>
                    <a:p>
                      <a:pPr algn="ctr" fontAlgn="ctr"/>
                      <a:r>
                        <a:rPr lang="en-US" sz="1400" b="0" i="0" u="none" strike="noStrike">
                          <a:solidFill>
                            <a:srgbClr val="000000"/>
                          </a:solidFill>
                          <a:effectLst/>
                          <a:latin typeface="+mj-lt"/>
                        </a:rPr>
                        <a:t>19</a:t>
                      </a:r>
                    </a:p>
                  </a:txBody>
                  <a:tcPr marL="9525" marR="9525" marT="9525" marB="0" anchor="ctr"/>
                </a:tc>
                <a:tc>
                  <a:txBody>
                    <a:bodyPr/>
                    <a:lstStyle/>
                    <a:p>
                      <a:pPr algn="l" fontAlgn="t"/>
                      <a:r>
                        <a:rPr lang="en-US" sz="1400" b="0" i="0" u="none" strike="noStrike">
                          <a:solidFill>
                            <a:srgbClr val="000000"/>
                          </a:solidFill>
                          <a:effectLst/>
                          <a:latin typeface="+mj-lt"/>
                        </a:rPr>
                        <a:t>Ban Giám Hiệu</a:t>
                      </a:r>
                    </a:p>
                  </a:txBody>
                  <a:tcPr marL="9525" marR="9525" marT="9525" marB="0" anchor="ctr"/>
                </a:tc>
                <a:tc>
                  <a:txBody>
                    <a:bodyPr/>
                    <a:lstStyle/>
                    <a:p>
                      <a:pPr algn="l" fontAlgn="t"/>
                      <a:r>
                        <a:rPr lang="vi-VN" sz="1400" b="0" i="0" u="none" strike="noStrike">
                          <a:solidFill>
                            <a:srgbClr val="000000"/>
                          </a:solidFill>
                          <a:effectLst/>
                          <a:latin typeface="+mj-lt"/>
                        </a:rPr>
                        <a:t>Trực tiếp chịu trách nhiệm quản lý Trường</a:t>
                      </a:r>
                    </a:p>
                  </a:txBody>
                  <a:tcPr marL="9525" marR="9525" marT="9525" marB="0" anchor="ctr"/>
                </a:tc>
                <a:tc>
                  <a:txBody>
                    <a:bodyPr/>
                    <a:lstStyle/>
                    <a:p>
                      <a:pPr algn="l" fontAlgn="t"/>
                      <a:r>
                        <a:rPr lang="en-US" sz="1400" b="0" i="0" u="none" strike="noStrike">
                          <a:solidFill>
                            <a:srgbClr val="000000"/>
                          </a:solidFill>
                          <a:effectLst/>
                          <a:latin typeface="+mj-lt"/>
                        </a:rPr>
                        <a:t>Bên trong</a:t>
                      </a:r>
                    </a:p>
                  </a:txBody>
                  <a:tcPr marL="9525" marR="9525" marT="9525" marB="0" anchor="ctr"/>
                </a:tc>
                <a:tc>
                  <a:txBody>
                    <a:bodyPr/>
                    <a:lstStyle/>
                    <a:p>
                      <a:pPr algn="l" fontAlgn="t"/>
                      <a:r>
                        <a:rPr lang="en-US" sz="1400" b="0" i="0" u="none" strike="noStrike">
                          <a:solidFill>
                            <a:srgbClr val="000000"/>
                          </a:solidFill>
                          <a:effectLst/>
                          <a:latin typeface="+mj-lt"/>
                        </a:rPr>
                        <a:t>Quản lý tốt các rủi ro, liên tục phát triển.</a:t>
                      </a:r>
                      <a:br>
                        <a:rPr lang="en-US" sz="1400" b="0" i="0" u="none" strike="noStrike">
                          <a:solidFill>
                            <a:srgbClr val="000000"/>
                          </a:solidFill>
                          <a:effectLst/>
                          <a:latin typeface="+mj-lt"/>
                        </a:rPr>
                      </a:br>
                      <a:r>
                        <a:rPr lang="en-US" sz="1400" b="0" i="0" u="none" strike="noStrike">
                          <a:solidFill>
                            <a:srgbClr val="000000"/>
                          </a:solidFill>
                          <a:effectLst/>
                          <a:latin typeface="+mj-lt"/>
                        </a:rPr>
                        <a:t>Nâng cao thành quả</a:t>
                      </a:r>
                      <a:br>
                        <a:rPr lang="en-US" sz="1400" b="0" i="0" u="none" strike="noStrike">
                          <a:solidFill>
                            <a:srgbClr val="000000"/>
                          </a:solidFill>
                          <a:effectLst/>
                          <a:latin typeface="+mj-lt"/>
                        </a:rPr>
                      </a:br>
                      <a:r>
                        <a:rPr lang="en-US" sz="1400" b="0" i="0" u="none" strike="noStrike">
                          <a:solidFill>
                            <a:srgbClr val="000000"/>
                          </a:solidFill>
                          <a:effectLst/>
                          <a:latin typeface="+mj-lt"/>
                        </a:rPr>
                        <a:t>Phù hợp các nghĩa vụ cần tuân thủ</a:t>
                      </a:r>
                    </a:p>
                  </a:txBody>
                  <a:tcPr marL="9525" marR="9525" marT="9525" marB="0" anchor="ctr"/>
                </a:tc>
                <a:tc>
                  <a:txBody>
                    <a:bodyPr/>
                    <a:lstStyle/>
                    <a:p>
                      <a:pPr algn="l" fontAlgn="ctr"/>
                      <a:r>
                        <a:rPr lang="en-US" sz="1400" b="0" i="0" u="none" strike="noStrike">
                          <a:solidFill>
                            <a:srgbClr val="000000"/>
                          </a:solidFill>
                          <a:effectLst/>
                          <a:latin typeface="+mj-lt"/>
                        </a:rPr>
                        <a:t>QMR</a:t>
                      </a:r>
                    </a:p>
                  </a:txBody>
                  <a:tcPr marL="9525" marR="9525" marT="9525" marB="0" anchor="ctr"/>
                </a:tc>
                <a:extLst>
                  <a:ext uri="{0D108BD9-81ED-4DB2-BD59-A6C34878D82A}">
                    <a16:rowId xmlns="" xmlns:a16="http://schemas.microsoft.com/office/drawing/2014/main" val="10003"/>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603236105"/>
      </p:ext>
    </p:extLst>
  </p:cSld>
  <p:clrMapOvr>
    <a:masterClrMapping/>
  </p:clrMapOvr>
  <p:transition spd="slow">
    <p:wipe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CHÍNH SÁCH CHẤT LƯỢNG</a:t>
            </a:r>
          </a:p>
        </p:txBody>
      </p:sp>
      <p:sp>
        <p:nvSpPr>
          <p:cNvPr id="3" name="Content Placeholder 2"/>
          <p:cNvSpPr>
            <a:spLocks noGrp="1"/>
          </p:cNvSpPr>
          <p:nvPr>
            <p:ph idx="1"/>
          </p:nvPr>
        </p:nvSpPr>
        <p:spPr>
          <a:xfrm>
            <a:off x="152401" y="1188607"/>
            <a:ext cx="8852510" cy="1250564"/>
          </a:xfrm>
        </p:spPr>
        <p:style>
          <a:lnRef idx="3">
            <a:schemeClr val="lt1"/>
          </a:lnRef>
          <a:fillRef idx="1">
            <a:schemeClr val="accent2"/>
          </a:fillRef>
          <a:effectRef idx="1">
            <a:schemeClr val="accent2"/>
          </a:effectRef>
          <a:fontRef idx="minor">
            <a:schemeClr val="lt1"/>
          </a:fontRef>
        </p:style>
        <p:txBody>
          <a:bodyPr/>
          <a:lstStyle/>
          <a:p>
            <a:pPr marL="0" indent="0" algn="ctr">
              <a:spcBef>
                <a:spcPts val="0"/>
              </a:spcBef>
              <a:buNone/>
            </a:pPr>
            <a:r>
              <a:rPr lang="en-US" sz="2400">
                <a:solidFill>
                  <a:schemeClr val="bg1"/>
                </a:solidFill>
              </a:rPr>
              <a:t>TRƯỜNG </a:t>
            </a:r>
            <a:r>
              <a:rPr lang="en-US" sz="2400" smtClean="0">
                <a:solidFill>
                  <a:schemeClr val="bg1"/>
                </a:solidFill>
              </a:rPr>
              <a:t>CAO ĐẲNG LÝ </a:t>
            </a:r>
            <a:r>
              <a:rPr lang="en-US" sz="2400">
                <a:solidFill>
                  <a:schemeClr val="bg1"/>
                </a:solidFill>
              </a:rPr>
              <a:t>TỰ TRỌNG THÀNH PHỐ </a:t>
            </a:r>
            <a:endParaRPr lang="en-US" sz="2400" smtClean="0">
              <a:solidFill>
                <a:schemeClr val="bg1"/>
              </a:solidFill>
            </a:endParaRPr>
          </a:p>
          <a:p>
            <a:pPr marL="0" indent="0" algn="ctr">
              <a:spcBef>
                <a:spcPts val="0"/>
              </a:spcBef>
              <a:buNone/>
            </a:pPr>
            <a:r>
              <a:rPr lang="en-US" sz="2400" smtClean="0">
                <a:solidFill>
                  <a:schemeClr val="bg1"/>
                </a:solidFill>
              </a:rPr>
              <a:t>HỒ </a:t>
            </a:r>
            <a:r>
              <a:rPr lang="en-US" sz="2400">
                <a:solidFill>
                  <a:schemeClr val="bg1"/>
                </a:solidFill>
              </a:rPr>
              <a:t>CHÍ MINH CAM KẾT ĐẠT CHẤT LƯỢNG CAO, </a:t>
            </a:r>
            <a:endParaRPr lang="en-US" sz="2400" smtClean="0">
              <a:solidFill>
                <a:schemeClr val="bg1"/>
              </a:solidFill>
            </a:endParaRPr>
          </a:p>
          <a:p>
            <a:pPr marL="0" indent="0" algn="ctr">
              <a:spcBef>
                <a:spcPts val="0"/>
              </a:spcBef>
              <a:buNone/>
            </a:pPr>
            <a:r>
              <a:rPr lang="en-US" sz="2400" smtClean="0">
                <a:solidFill>
                  <a:schemeClr val="bg1"/>
                </a:solidFill>
              </a:rPr>
              <a:t>GIỮ </a:t>
            </a:r>
            <a:r>
              <a:rPr lang="en-US" sz="2400">
                <a:solidFill>
                  <a:schemeClr val="bg1"/>
                </a:solidFill>
              </a:rPr>
              <a:t>VỮNG NIỀM TIN VÀ SỰ AN TÂM CỦA NGƯỜI HỌC</a:t>
            </a:r>
          </a:p>
        </p:txBody>
      </p:sp>
      <p:grpSp>
        <p:nvGrpSpPr>
          <p:cNvPr id="4" name="Group 3"/>
          <p:cNvGrpSpPr/>
          <p:nvPr/>
        </p:nvGrpSpPr>
        <p:grpSpPr>
          <a:xfrm>
            <a:off x="7724062" y="152400"/>
            <a:ext cx="1280849" cy="1117087"/>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7"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9"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grpSp>
        <p:nvGrpSpPr>
          <p:cNvPr id="17" name="Group 16"/>
          <p:cNvGrpSpPr/>
          <p:nvPr/>
        </p:nvGrpSpPr>
        <p:grpSpPr>
          <a:xfrm>
            <a:off x="152401" y="2516145"/>
            <a:ext cx="8852509" cy="4418055"/>
            <a:chOff x="152401" y="2439171"/>
            <a:chExt cx="8852509" cy="4418055"/>
          </a:xfrm>
        </p:grpSpPr>
        <p:sp>
          <p:nvSpPr>
            <p:cNvPr id="18" name="Freeform 17"/>
            <p:cNvSpPr/>
            <p:nvPr/>
          </p:nvSpPr>
          <p:spPr>
            <a:xfrm>
              <a:off x="152401" y="2439171"/>
              <a:ext cx="850470" cy="1214959"/>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0"/>
              </a:schemeClr>
            </a:lnRef>
            <a:fillRef idx="3">
              <a:schemeClr val="accent6">
                <a:alpha val="90000"/>
                <a:hueOff val="0"/>
                <a:satOff val="0"/>
                <a:lumOff val="0"/>
                <a:alphaOff val="0"/>
              </a:schemeClr>
            </a:fillRef>
            <a:effectRef idx="3">
              <a:schemeClr val="accent6">
                <a:alpha val="90000"/>
                <a:hueOff val="0"/>
                <a:satOff val="0"/>
                <a:lumOff val="0"/>
                <a:alphaOff val="0"/>
              </a:schemeClr>
            </a:effectRef>
            <a:fontRef idx="minor">
              <a:schemeClr val="lt1"/>
            </a:fontRef>
          </p:style>
          <p:txBody>
            <a:bodyPr spcFirstLastPara="0" vert="horz" wrap="square" lIns="15240" tIns="440476"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01</a:t>
              </a:r>
            </a:p>
          </p:txBody>
        </p:sp>
        <p:sp>
          <p:nvSpPr>
            <p:cNvPr id="19" name="Freeform 18"/>
            <p:cNvSpPr/>
            <p:nvPr/>
          </p:nvSpPr>
          <p:spPr>
            <a:xfrm>
              <a:off x="1002870" y="2439174"/>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1900" kern="1200" dirty="0" err="1"/>
                <a:t>Toàn</a:t>
              </a:r>
              <a:r>
                <a:rPr lang="en-US" sz="1900" kern="1200" dirty="0"/>
                <a:t> </a:t>
              </a:r>
              <a:r>
                <a:rPr lang="en-US" sz="1900" kern="1200" dirty="0" err="1"/>
                <a:t>thể</a:t>
              </a:r>
              <a:r>
                <a:rPr lang="en-US" sz="1900" kern="1200" dirty="0"/>
                <a:t> </a:t>
              </a:r>
              <a:r>
                <a:rPr lang="en-US" sz="1900" kern="1200" dirty="0" err="1"/>
                <a:t>cán</a:t>
              </a:r>
              <a:r>
                <a:rPr lang="en-US" sz="1900" kern="1200" dirty="0"/>
                <a:t> </a:t>
              </a:r>
              <a:r>
                <a:rPr lang="en-US" sz="1900" kern="1200" dirty="0" err="1"/>
                <a:t>bộ</a:t>
              </a:r>
              <a:r>
                <a:rPr lang="en-US" sz="1900" kern="1200" dirty="0"/>
                <a:t>, </a:t>
              </a:r>
              <a:r>
                <a:rPr lang="en-US" sz="1900" kern="1200" dirty="0" err="1"/>
                <a:t>giảng</a:t>
              </a:r>
              <a:r>
                <a:rPr lang="en-US" sz="1900" kern="1200" dirty="0"/>
                <a:t> </a:t>
              </a:r>
              <a:r>
                <a:rPr lang="en-US" sz="1900" kern="1200" dirty="0" err="1"/>
                <a:t>viên</a:t>
              </a:r>
              <a:r>
                <a:rPr lang="en-US" sz="1900" kern="1200" dirty="0"/>
                <a:t>, </a:t>
              </a:r>
              <a:r>
                <a:rPr lang="en-US" sz="1900" kern="1200" dirty="0" err="1"/>
                <a:t>nhân</a:t>
              </a:r>
              <a:r>
                <a:rPr lang="en-US" sz="1900" kern="1200" dirty="0"/>
                <a:t> </a:t>
              </a:r>
              <a:r>
                <a:rPr lang="en-US" sz="1900" kern="1200" dirty="0" err="1"/>
                <a:t>viên</a:t>
              </a:r>
              <a:r>
                <a:rPr lang="en-US" sz="1900" kern="1200" dirty="0"/>
                <a:t> </a:t>
              </a:r>
              <a:r>
                <a:rPr lang="en-US" sz="1900" kern="1200" dirty="0" err="1"/>
                <a:t>làm</a:t>
              </a:r>
              <a:r>
                <a:rPr lang="en-US" sz="1900" kern="1200" dirty="0"/>
                <a:t> </a:t>
              </a:r>
              <a:r>
                <a:rPr lang="en-US" sz="1900" kern="1200" dirty="0" err="1"/>
                <a:t>việc</a:t>
              </a:r>
              <a:r>
                <a:rPr lang="en-US" sz="1900" kern="1200" dirty="0"/>
                <a:t> </a:t>
              </a:r>
              <a:r>
                <a:rPr lang="en-US" sz="1900" kern="1200" dirty="0" err="1"/>
                <a:t>hết</a:t>
              </a:r>
              <a:r>
                <a:rPr lang="en-US" sz="1900" kern="1200" dirty="0"/>
                <a:t> </a:t>
              </a:r>
              <a:r>
                <a:rPr lang="en-US" sz="1900" kern="1200" dirty="0" err="1"/>
                <a:t>mình</a:t>
              </a:r>
              <a:r>
                <a:rPr lang="en-US" sz="1900" kern="1200" dirty="0"/>
                <a:t> </a:t>
              </a:r>
              <a:r>
                <a:rPr lang="en-US" sz="1900" kern="1200" dirty="0" err="1" smtClean="0"/>
                <a:t>để</a:t>
              </a:r>
              <a:r>
                <a:rPr lang="en-US" sz="1900" dirty="0"/>
                <a:t> </a:t>
              </a:r>
              <a:r>
                <a:rPr lang="en-US" sz="1900" kern="1200" dirty="0" err="1" smtClean="0"/>
                <a:t>nâng</a:t>
              </a:r>
              <a:r>
                <a:rPr lang="en-US" sz="1900" kern="1200" dirty="0" smtClean="0"/>
                <a:t> </a:t>
              </a:r>
              <a:r>
                <a:rPr lang="en-US" sz="1900" kern="1200" dirty="0" err="1"/>
                <a:t>cao</a:t>
              </a:r>
              <a:r>
                <a:rPr lang="en-US" sz="1900" kern="1200" dirty="0"/>
                <a:t> </a:t>
              </a:r>
              <a:r>
                <a:rPr lang="en-US" sz="1900" kern="1200" dirty="0" err="1"/>
                <a:t>mức</a:t>
              </a:r>
              <a:r>
                <a:rPr lang="en-US" sz="1900" kern="1200" dirty="0"/>
                <a:t> </a:t>
              </a:r>
              <a:r>
                <a:rPr lang="en-US" sz="1900" kern="1200" dirty="0" err="1"/>
                <a:t>độ</a:t>
              </a:r>
              <a:r>
                <a:rPr lang="en-US" sz="1900" kern="1200" dirty="0"/>
                <a:t> </a:t>
              </a:r>
              <a:r>
                <a:rPr lang="en-US" sz="1900" kern="1200" dirty="0" err="1"/>
                <a:t>hài</a:t>
              </a:r>
              <a:r>
                <a:rPr lang="en-US" sz="1900" kern="1200" dirty="0"/>
                <a:t> </a:t>
              </a:r>
              <a:r>
                <a:rPr lang="en-US" sz="1900" kern="1200" dirty="0" err="1"/>
                <a:t>lòng</a:t>
              </a:r>
              <a:r>
                <a:rPr lang="en-US" sz="1900" kern="1200" dirty="0"/>
                <a:t> </a:t>
              </a:r>
              <a:r>
                <a:rPr lang="en-US" sz="1900" kern="1200" dirty="0" err="1"/>
                <a:t>của</a:t>
              </a:r>
              <a:r>
                <a:rPr lang="en-US" sz="1900" kern="1200" dirty="0"/>
                <a:t> </a:t>
              </a:r>
              <a:r>
                <a:rPr lang="en-US" sz="1900" kern="1200" dirty="0" err="1"/>
                <a:t>người</a:t>
              </a:r>
              <a:r>
                <a:rPr lang="en-US" sz="1900" kern="1200" dirty="0"/>
                <a:t> </a:t>
              </a:r>
              <a:r>
                <a:rPr lang="en-US" sz="1900" kern="1200" dirty="0" err="1"/>
                <a:t>học</a:t>
              </a:r>
              <a:r>
                <a:rPr lang="en-US" sz="1900" kern="1200" dirty="0"/>
                <a:t> </a:t>
              </a:r>
              <a:r>
                <a:rPr lang="en-US" sz="1900" kern="1200" dirty="0" err="1"/>
                <a:t>trên</a:t>
              </a:r>
              <a:r>
                <a:rPr lang="en-US" sz="1900" kern="1200" dirty="0"/>
                <a:t> </a:t>
              </a:r>
              <a:r>
                <a:rPr lang="en-US" sz="1900" kern="1200" dirty="0" err="1"/>
                <a:t>cơ</a:t>
              </a:r>
              <a:r>
                <a:rPr lang="en-US" sz="1900" kern="1200" dirty="0"/>
                <a:t> </a:t>
              </a:r>
              <a:r>
                <a:rPr lang="en-US" sz="1900" kern="1200" dirty="0" err="1"/>
                <a:t>sở</a:t>
              </a:r>
              <a:r>
                <a:rPr lang="en-US" sz="1900" kern="1200" dirty="0"/>
                <a:t> </a:t>
              </a:r>
              <a:r>
                <a:rPr lang="en-US" sz="1900" kern="1200" dirty="0" err="1"/>
                <a:t>tuân</a:t>
              </a:r>
              <a:r>
                <a:rPr lang="en-US" sz="1900" kern="1200" dirty="0"/>
                <a:t> </a:t>
              </a:r>
              <a:r>
                <a:rPr lang="en-US" sz="1900" kern="1200" dirty="0" err="1"/>
                <a:t>thủ</a:t>
              </a:r>
              <a:r>
                <a:rPr lang="en-US" sz="1900" kern="1200" dirty="0"/>
                <a:t> </a:t>
              </a:r>
              <a:r>
                <a:rPr lang="en-US" sz="1900" kern="1200" dirty="0" err="1"/>
                <a:t>pháp</a:t>
              </a:r>
              <a:r>
                <a:rPr lang="en-US" sz="1900" kern="1200" dirty="0"/>
                <a:t> </a:t>
              </a:r>
              <a:r>
                <a:rPr lang="en-US" sz="1900" kern="1200" dirty="0" err="1"/>
                <a:t>luật</a:t>
              </a:r>
              <a:r>
                <a:rPr lang="en-US" sz="1900" kern="1200" dirty="0"/>
                <a:t> </a:t>
              </a:r>
              <a:r>
                <a:rPr lang="en-US" sz="1900" kern="1200" dirty="0" err="1"/>
                <a:t>và</a:t>
              </a:r>
              <a:r>
                <a:rPr lang="en-US" sz="1900" kern="1200" dirty="0"/>
                <a:t> </a:t>
              </a:r>
              <a:r>
                <a:rPr lang="en-US" sz="1900" kern="1200" dirty="0" err="1"/>
                <a:t>những</a:t>
              </a:r>
              <a:r>
                <a:rPr lang="en-US" sz="1900" kern="1200" dirty="0"/>
                <a:t> </a:t>
              </a:r>
              <a:r>
                <a:rPr lang="en-US" sz="1900" kern="1200" dirty="0" err="1"/>
                <a:t>quy</a:t>
              </a:r>
              <a:r>
                <a:rPr lang="en-US" sz="1900" kern="1200" dirty="0"/>
                <a:t> </a:t>
              </a:r>
              <a:r>
                <a:rPr lang="en-US" sz="1900" kern="1200" dirty="0" err="1"/>
                <a:t>định</a:t>
              </a:r>
              <a:r>
                <a:rPr lang="en-US" sz="1900" kern="1200" dirty="0"/>
                <a:t> </a:t>
              </a:r>
              <a:r>
                <a:rPr lang="en-US" sz="1900" kern="1200" dirty="0" err="1"/>
                <a:t>chung</a:t>
              </a:r>
              <a:r>
                <a:rPr lang="en-US" sz="1900" kern="1200" dirty="0"/>
                <a:t>.</a:t>
              </a:r>
            </a:p>
          </p:txBody>
        </p:sp>
        <p:sp>
          <p:nvSpPr>
            <p:cNvPr id="20" name="Freeform 19"/>
            <p:cNvSpPr/>
            <p:nvPr/>
          </p:nvSpPr>
          <p:spPr>
            <a:xfrm>
              <a:off x="152401" y="3506871"/>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13333"/>
              </a:schemeClr>
            </a:lnRef>
            <a:fillRef idx="3">
              <a:schemeClr val="accent6">
                <a:alpha val="90000"/>
                <a:hueOff val="0"/>
                <a:satOff val="0"/>
                <a:lumOff val="0"/>
                <a:alphaOff val="-13333"/>
              </a:schemeClr>
            </a:fillRef>
            <a:effectRef idx="3">
              <a:schemeClr val="accent6">
                <a:alpha val="90000"/>
                <a:hueOff val="0"/>
                <a:satOff val="0"/>
                <a:lumOff val="0"/>
                <a:alphaOff val="-13333"/>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02</a:t>
              </a:r>
            </a:p>
          </p:txBody>
        </p:sp>
        <p:sp>
          <p:nvSpPr>
            <p:cNvPr id="21" name="Freeform 20"/>
            <p:cNvSpPr/>
            <p:nvPr/>
          </p:nvSpPr>
          <p:spPr>
            <a:xfrm>
              <a:off x="1002870" y="3506872"/>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13333"/>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2000" kern="1200"/>
                <a:t>Toàn trường xây dựng, duy trì và cải thiện liên tục Hệ thống quản lý chất lượng.</a:t>
              </a:r>
            </a:p>
          </p:txBody>
        </p:sp>
        <p:sp>
          <p:nvSpPr>
            <p:cNvPr id="22" name="Freeform 21"/>
            <p:cNvSpPr/>
            <p:nvPr/>
          </p:nvSpPr>
          <p:spPr>
            <a:xfrm>
              <a:off x="152401" y="4574569"/>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26667"/>
              </a:schemeClr>
            </a:lnRef>
            <a:fillRef idx="3">
              <a:schemeClr val="accent6">
                <a:alpha val="90000"/>
                <a:hueOff val="0"/>
                <a:satOff val="0"/>
                <a:lumOff val="0"/>
                <a:alphaOff val="-26667"/>
              </a:schemeClr>
            </a:fillRef>
            <a:effectRef idx="3">
              <a:schemeClr val="accent6">
                <a:alpha val="90000"/>
                <a:hueOff val="0"/>
                <a:satOff val="0"/>
                <a:lumOff val="0"/>
                <a:alphaOff val="-26667"/>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03</a:t>
              </a:r>
            </a:p>
          </p:txBody>
        </p:sp>
        <p:sp>
          <p:nvSpPr>
            <p:cNvPr id="23" name="Freeform 22"/>
            <p:cNvSpPr/>
            <p:nvPr/>
          </p:nvSpPr>
          <p:spPr>
            <a:xfrm>
              <a:off x="1002870" y="4574571"/>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26667"/>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2000" kern="1200"/>
                <a:t>Thiết lập mục tiêu chất lượng hàng năm và xác định chương trình hành động để đạt được kết quả tốt nhất.</a:t>
              </a:r>
            </a:p>
          </p:txBody>
        </p:sp>
        <p:sp>
          <p:nvSpPr>
            <p:cNvPr id="24" name="Freeform 23"/>
            <p:cNvSpPr/>
            <p:nvPr/>
          </p:nvSpPr>
          <p:spPr>
            <a:xfrm>
              <a:off x="152401" y="5642268"/>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40000"/>
              </a:schemeClr>
            </a:lnRef>
            <a:fillRef idx="3">
              <a:schemeClr val="accent6">
                <a:alpha val="90000"/>
                <a:hueOff val="0"/>
                <a:satOff val="0"/>
                <a:lumOff val="0"/>
                <a:alphaOff val="-40000"/>
              </a:schemeClr>
            </a:fillRef>
            <a:effectRef idx="3">
              <a:schemeClr val="accent6">
                <a:alpha val="90000"/>
                <a:hueOff val="0"/>
                <a:satOff val="0"/>
                <a:lumOff val="0"/>
                <a:alphaOff val="-40000"/>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04</a:t>
              </a:r>
            </a:p>
          </p:txBody>
        </p:sp>
        <p:sp>
          <p:nvSpPr>
            <p:cNvPr id="25" name="Freeform 24"/>
            <p:cNvSpPr/>
            <p:nvPr/>
          </p:nvSpPr>
          <p:spPr>
            <a:xfrm>
              <a:off x="1002870" y="5642270"/>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4000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1900" kern="1200"/>
                <a:t>Toàn tr</a:t>
              </a:r>
              <a:r>
                <a:rPr lang="vi-VN" sz="1900" kern="1200"/>
                <a:t>ư</a:t>
              </a:r>
              <a:r>
                <a:rPr lang="en-US" sz="1900" kern="1200"/>
                <a:t>ờng thực hiện mục tiêu chất lượng thông qua việc huấn luyện nghiệp vụ, rèn luyện ý thức tự giác và tự chủ trong hoạt động quản lý chất lượng, bảo đảm môi trường giáo dục an toàn, lành mạnh và thân thiện.</a:t>
              </a:r>
            </a:p>
          </p:txBody>
        </p:sp>
      </p:grpSp>
    </p:spTree>
    <p:extLst>
      <p:ext uri="{BB962C8B-B14F-4D97-AF65-F5344CB8AC3E}">
        <p14:creationId xmlns:p14="http://schemas.microsoft.com/office/powerpoint/2010/main" val="39427956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MỤC TIÊU CHẤT LƯỢNG</a:t>
            </a:r>
          </a:p>
        </p:txBody>
      </p:sp>
      <p:graphicFrame>
        <p:nvGraphicFramePr>
          <p:cNvPr id="4" name="Diagram 3"/>
          <p:cNvGraphicFramePr/>
          <p:nvPr>
            <p:extLst>
              <p:ext uri="{D42A27DB-BD31-4B8C-83A1-F6EECF244321}">
                <p14:modId xmlns:p14="http://schemas.microsoft.com/office/powerpoint/2010/main" val="118883542"/>
              </p:ext>
            </p:extLst>
          </p:nvPr>
        </p:nvGraphicFramePr>
        <p:xfrm>
          <a:off x="228600" y="1397000"/>
          <a:ext cx="8686800" cy="530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533400" y="18288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1</a:t>
            </a:r>
          </a:p>
        </p:txBody>
      </p:sp>
      <p:sp>
        <p:nvSpPr>
          <p:cNvPr id="7" name="TextBox 6"/>
          <p:cNvSpPr txBox="1"/>
          <p:nvPr/>
        </p:nvSpPr>
        <p:spPr>
          <a:xfrm>
            <a:off x="1059180" y="30480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2</a:t>
            </a:r>
          </a:p>
        </p:txBody>
      </p:sp>
      <p:sp>
        <p:nvSpPr>
          <p:cNvPr id="8" name="TextBox 7"/>
          <p:cNvSpPr txBox="1"/>
          <p:nvPr/>
        </p:nvSpPr>
        <p:spPr>
          <a:xfrm>
            <a:off x="1059180" y="43434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3</a:t>
            </a:r>
          </a:p>
        </p:txBody>
      </p:sp>
      <p:sp>
        <p:nvSpPr>
          <p:cNvPr id="9" name="TextBox 8"/>
          <p:cNvSpPr txBox="1"/>
          <p:nvPr/>
        </p:nvSpPr>
        <p:spPr>
          <a:xfrm>
            <a:off x="533400" y="55626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4</a:t>
            </a:r>
          </a:p>
        </p:txBody>
      </p:sp>
    </p:spTree>
    <p:extLst>
      <p:ext uri="{BB962C8B-B14F-4D97-AF65-F5344CB8AC3E}">
        <p14:creationId xmlns:p14="http://schemas.microsoft.com/office/powerpoint/2010/main" val="17318861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CHỨC NĂNG</a:t>
            </a:r>
          </a:p>
        </p:txBody>
      </p:sp>
      <p:sp>
        <p:nvSpPr>
          <p:cNvPr id="3" name="Content Placeholder 2"/>
          <p:cNvSpPr>
            <a:spLocks noGrp="1"/>
          </p:cNvSpPr>
          <p:nvPr>
            <p:ph idx="1"/>
          </p:nvPr>
        </p:nvSpPr>
        <p:spPr>
          <a:xfrm>
            <a:off x="304800" y="1241425"/>
            <a:ext cx="8610600" cy="5248275"/>
          </a:xfrm>
        </p:spPr>
        <p:txBody>
          <a:bodyPr/>
          <a:lstStyle/>
          <a:p>
            <a:pPr marL="0" indent="0" algn="just">
              <a:buNone/>
            </a:pPr>
            <a:r>
              <a:rPr lang="en-US" smtClean="0"/>
              <a:t>     Đào </a:t>
            </a:r>
            <a:r>
              <a:rPr lang="en-US"/>
              <a:t>tạo nhân lực trình độ cao đẳng, trung cấp và sơ cấp có phẩm chất đạo đức tốt, có kiến thức và kỹ năng đáp ứng nhu cầu của thị tr</a:t>
            </a:r>
            <a:r>
              <a:rPr lang="vi-VN"/>
              <a:t>ư</a:t>
            </a:r>
            <a:r>
              <a:rPr lang="en-US"/>
              <a:t>ờng lao động, có khả năng hợp tác trong hoạt động nghề nghiệp, tự tạo được việc làm cho bản thân và xã hội.</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171" y="3810000"/>
            <a:ext cx="4419600" cy="2554529"/>
          </a:xfrm>
          <a:prstGeom prst="rect">
            <a:avLst/>
          </a:prstGeom>
        </p:spPr>
      </p:pic>
    </p:spTree>
    <p:extLst>
      <p:ext uri="{BB962C8B-B14F-4D97-AF65-F5344CB8AC3E}">
        <p14:creationId xmlns:p14="http://schemas.microsoft.com/office/powerpoint/2010/main" val="63523111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NHIỆM VỤ</a:t>
            </a:r>
          </a:p>
        </p:txBody>
      </p:sp>
      <p:sp>
        <p:nvSpPr>
          <p:cNvPr id="3" name="Content Placeholder 2"/>
          <p:cNvSpPr>
            <a:spLocks noGrp="1"/>
          </p:cNvSpPr>
          <p:nvPr>
            <p:ph idx="1"/>
          </p:nvPr>
        </p:nvSpPr>
        <p:spPr>
          <a:xfrm>
            <a:off x="304800" y="1241425"/>
            <a:ext cx="8458200" cy="5248275"/>
          </a:xfrm>
        </p:spPr>
        <p:txBody>
          <a:bodyPr/>
          <a:lstStyle/>
          <a:p>
            <a:pPr marL="0" indent="0" algn="just">
              <a:buNone/>
            </a:pPr>
            <a:r>
              <a:rPr lang="en-US" smtClean="0"/>
              <a:t>     </a:t>
            </a:r>
            <a:r>
              <a:rPr lang="en-US" sz="2000" smtClean="0">
                <a:sym typeface="Wingdings"/>
              </a:rPr>
              <a:t></a:t>
            </a:r>
            <a:r>
              <a:rPr lang="en-US" smtClean="0">
                <a:sym typeface="Wingdings"/>
              </a:rPr>
              <a:t> </a:t>
            </a:r>
            <a:r>
              <a:rPr lang="en-US" sz="2600" smtClean="0"/>
              <a:t>Thực </a:t>
            </a:r>
            <a:r>
              <a:rPr lang="en-US" sz="2600"/>
              <a:t>hiện dân chủ, bình đẳng, công khai trong các nhiệm vụ đào tạo, khoa học công nghệ,  quản lý tài chính và quản trị nhà tr</a:t>
            </a:r>
            <a:r>
              <a:rPr lang="vi-VN" sz="2600"/>
              <a:t>ư</a:t>
            </a:r>
            <a:r>
              <a:rPr lang="en-US" sz="2600"/>
              <a:t>ờng</a:t>
            </a:r>
            <a:r>
              <a:rPr lang="en-US" sz="2600"/>
              <a:t>; </a:t>
            </a:r>
            <a:endParaRPr lang="en-US" sz="2600" smtClean="0"/>
          </a:p>
          <a:p>
            <a:pPr marL="0" indent="0" algn="just">
              <a:buNone/>
            </a:pPr>
            <a:r>
              <a:rPr lang="en-US"/>
              <a:t> </a:t>
            </a:r>
            <a:r>
              <a:rPr lang="en-US" smtClean="0"/>
              <a:t>    </a:t>
            </a:r>
            <a:r>
              <a:rPr lang="en-US" sz="2000" smtClean="0">
                <a:sym typeface="Wingdings"/>
              </a:rPr>
              <a:t></a:t>
            </a:r>
            <a:r>
              <a:rPr lang="en-US" smtClean="0">
                <a:sym typeface="Wingdings"/>
              </a:rPr>
              <a:t> </a:t>
            </a:r>
            <a:r>
              <a:rPr lang="en-US" sz="2600"/>
              <a:t>Xây </a:t>
            </a:r>
            <a:r>
              <a:rPr lang="en-US" sz="2600"/>
              <a:t>dựng đội ngũ cán bộ, giảng viên, nhân viên đủ về số lượng, đảm bảo về chất lượng; </a:t>
            </a:r>
            <a:endParaRPr lang="en-US" sz="2600"/>
          </a:p>
          <a:p>
            <a:pPr marL="0" indent="0" algn="just">
              <a:buNone/>
            </a:pPr>
            <a:r>
              <a:rPr lang="en-US"/>
              <a:t> </a:t>
            </a:r>
            <a:r>
              <a:rPr lang="en-US" smtClean="0"/>
              <a:t>    </a:t>
            </a:r>
            <a:r>
              <a:rPr lang="en-US" sz="2000" smtClean="0">
                <a:sym typeface="Wingdings"/>
              </a:rPr>
              <a:t></a:t>
            </a:r>
            <a:r>
              <a:rPr lang="en-US" smtClean="0">
                <a:sym typeface="Wingdings"/>
              </a:rPr>
              <a:t> </a:t>
            </a:r>
            <a:r>
              <a:rPr lang="en-US" sz="2600"/>
              <a:t>Cân </a:t>
            </a:r>
            <a:r>
              <a:rPr lang="en-US" sz="2600"/>
              <a:t>đối về cơ cấu trình độ, ngành nghề đào tạo; </a:t>
            </a:r>
            <a:endParaRPr lang="en-US" sz="2600"/>
          </a:p>
          <a:p>
            <a:pPr marL="0" indent="0" algn="just">
              <a:buNone/>
            </a:pPr>
            <a:r>
              <a:rPr lang="en-US" smtClean="0"/>
              <a:t>     </a:t>
            </a:r>
            <a:r>
              <a:rPr lang="en-US" sz="2000" smtClean="0">
                <a:sym typeface="Wingdings"/>
              </a:rPr>
              <a:t></a:t>
            </a:r>
            <a:r>
              <a:rPr lang="en-US" smtClean="0">
                <a:sym typeface="Wingdings"/>
              </a:rPr>
              <a:t> </a:t>
            </a:r>
            <a:r>
              <a:rPr lang="en-US" sz="2600"/>
              <a:t>Đảm </a:t>
            </a:r>
            <a:r>
              <a:rPr lang="en-US" sz="2600"/>
              <a:t>bảo chất lượng giáo dục nghề nghiệp; </a:t>
            </a:r>
            <a:endParaRPr lang="en-US" sz="2600"/>
          </a:p>
          <a:p>
            <a:pPr marL="0" indent="0" algn="just">
              <a:buNone/>
            </a:pPr>
            <a:r>
              <a:rPr lang="en-US"/>
              <a:t> </a:t>
            </a:r>
            <a:r>
              <a:rPr lang="en-US" smtClean="0"/>
              <a:t>    </a:t>
            </a:r>
            <a:r>
              <a:rPr lang="en-US" sz="2000" smtClean="0">
                <a:sym typeface="Wingdings"/>
              </a:rPr>
              <a:t></a:t>
            </a:r>
            <a:r>
              <a:rPr lang="en-US" smtClean="0">
                <a:sym typeface="Wingdings"/>
              </a:rPr>
              <a:t> </a:t>
            </a:r>
            <a:r>
              <a:rPr lang="en-US" sz="2600"/>
              <a:t>Các </a:t>
            </a:r>
            <a:r>
              <a:rPr lang="en-US" sz="2600"/>
              <a:t>nhiệm vụ khác theo quy định của pháp luật.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200" y="5029200"/>
            <a:ext cx="3632200" cy="1828800"/>
          </a:xfrm>
          <a:prstGeom prst="rect">
            <a:avLst/>
          </a:prstGeom>
        </p:spPr>
      </p:pic>
    </p:spTree>
    <p:extLst>
      <p:ext uri="{BB962C8B-B14F-4D97-AF65-F5344CB8AC3E}">
        <p14:creationId xmlns:p14="http://schemas.microsoft.com/office/powerpoint/2010/main" val="113674954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a:t>TẦM NHÌN &amp; SỨ MẠNG</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5972" y="1453055"/>
            <a:ext cx="8610600" cy="5410200"/>
          </a:xfrm>
          <a:prstGeom prst="rect">
            <a:avLst/>
          </a:prstGeom>
        </p:spPr>
      </p:pic>
    </p:spTree>
    <p:extLst>
      <p:ext uri="{BB962C8B-B14F-4D97-AF65-F5344CB8AC3E}">
        <p14:creationId xmlns:p14="http://schemas.microsoft.com/office/powerpoint/2010/main" val="7562355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SƠ ĐỒ CÁC QUÁ TRÌNH </a:t>
            </a: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066801"/>
            <a:ext cx="9144000" cy="5715000"/>
          </a:xfrm>
        </p:spPr>
      </p:pic>
      <p:grpSp>
        <p:nvGrpSpPr>
          <p:cNvPr id="16" name="Group 15"/>
          <p:cNvGrpSpPr/>
          <p:nvPr/>
        </p:nvGrpSpPr>
        <p:grpSpPr>
          <a:xfrm>
            <a:off x="7724062" y="152400"/>
            <a:ext cx="1280849" cy="1117087"/>
            <a:chOff x="7308850" y="188913"/>
            <a:chExt cx="1665288" cy="1512887"/>
          </a:xfrm>
        </p:grpSpPr>
        <p:grpSp>
          <p:nvGrpSpPr>
            <p:cNvPr id="17" name="Group 39"/>
            <p:cNvGrpSpPr>
              <a:grpSpLocks/>
            </p:cNvGrpSpPr>
            <p:nvPr/>
          </p:nvGrpSpPr>
          <p:grpSpPr bwMode="auto">
            <a:xfrm>
              <a:off x="7308850" y="188913"/>
              <a:ext cx="1665288" cy="1512887"/>
              <a:chOff x="4604" y="119"/>
              <a:chExt cx="1049" cy="953"/>
            </a:xfrm>
          </p:grpSpPr>
          <p:sp>
            <p:nvSpPr>
              <p:cNvPr id="19"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21"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6"/>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18" name="Picture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3930262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DANH SÁCH CHỦ QUÁ TRÌNH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58571624"/>
              </p:ext>
            </p:extLst>
          </p:nvPr>
        </p:nvGraphicFramePr>
        <p:xfrm>
          <a:off x="110490" y="1143000"/>
          <a:ext cx="8957310" cy="5562600"/>
        </p:xfrm>
        <a:graphic>
          <a:graphicData uri="http://schemas.openxmlformats.org/drawingml/2006/table">
            <a:tbl>
              <a:tblPr/>
              <a:tblGrid>
                <a:gridCol w="419662">
                  <a:extLst>
                    <a:ext uri="{9D8B030D-6E8A-4147-A177-3AD203B41FA5}">
                      <a16:colId xmlns="" xmlns:a16="http://schemas.microsoft.com/office/drawing/2014/main" val="20000"/>
                    </a:ext>
                  </a:extLst>
                </a:gridCol>
                <a:gridCol w="765248">
                  <a:extLst>
                    <a:ext uri="{9D8B030D-6E8A-4147-A177-3AD203B41FA5}">
                      <a16:colId xmlns="" xmlns:a16="http://schemas.microsoft.com/office/drawing/2014/main" val="20001"/>
                    </a:ext>
                  </a:extLst>
                </a:gridCol>
                <a:gridCol w="2086651">
                  <a:extLst>
                    <a:ext uri="{9D8B030D-6E8A-4147-A177-3AD203B41FA5}">
                      <a16:colId xmlns="" xmlns:a16="http://schemas.microsoft.com/office/drawing/2014/main" val="20002"/>
                    </a:ext>
                  </a:extLst>
                </a:gridCol>
                <a:gridCol w="3552149">
                  <a:extLst>
                    <a:ext uri="{9D8B030D-6E8A-4147-A177-3AD203B41FA5}">
                      <a16:colId xmlns="" xmlns:a16="http://schemas.microsoft.com/office/drawing/2014/main" val="20003"/>
                    </a:ext>
                  </a:extLst>
                </a:gridCol>
                <a:gridCol w="2133600">
                  <a:extLst>
                    <a:ext uri="{9D8B030D-6E8A-4147-A177-3AD203B41FA5}">
                      <a16:colId xmlns="" xmlns:a16="http://schemas.microsoft.com/office/drawing/2014/main" val="20004"/>
                    </a:ext>
                  </a:extLst>
                </a:gridCol>
              </a:tblGrid>
              <a:tr h="463550">
                <a:tc>
                  <a:txBody>
                    <a:bodyPr/>
                    <a:lstStyle/>
                    <a:p>
                      <a:pPr algn="ctr" fontAlgn="ctr"/>
                      <a:r>
                        <a:rPr lang="en-US" sz="1400" b="1" i="0" u="none" strike="noStrike">
                          <a:solidFill>
                            <a:srgbClr val="000000"/>
                          </a:solidFill>
                          <a:effectLst/>
                          <a:latin typeface="+mj-lt"/>
                        </a:rPr>
                        <a:t>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CODE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PROCESS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DEPT/SECT   BỘ PHẬN/ PHÒNG BAN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PROCESS OWNER</a:t>
                      </a:r>
                      <a:br>
                        <a:rPr lang="en-US" sz="1400" b="1" i="0" u="none" strike="noStrike">
                          <a:solidFill>
                            <a:srgbClr val="000000"/>
                          </a:solidFill>
                          <a:effectLst/>
                          <a:latin typeface="+mj-lt"/>
                        </a:rPr>
                      </a:br>
                      <a:r>
                        <a:rPr lang="en-US" sz="1400" b="1" i="0" u="none" strike="noStrike">
                          <a:solidFill>
                            <a:srgbClr val="000000"/>
                          </a:solidFill>
                          <a:effectLst/>
                          <a:latin typeface="+mj-lt"/>
                        </a:rPr>
                        <a:t>CHỦ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 xmlns:a16="http://schemas.microsoft.com/office/drawing/2014/main" val="10000"/>
                  </a:ext>
                </a:extLst>
              </a:tr>
              <a:tr h="695325">
                <a:tc>
                  <a:txBody>
                    <a:bodyPr/>
                    <a:lstStyle/>
                    <a:p>
                      <a:pPr algn="ctr" fontAlgn="ctr"/>
                      <a:r>
                        <a:rPr lang="en-US" sz="1200" b="0" i="0" u="none" strike="noStrike">
                          <a:solidFill>
                            <a:srgbClr val="000000"/>
                          </a:solidFill>
                          <a:effectLst/>
                          <a:latin typeface="+mj-lt"/>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Quản lý rủi ro &amp; Hoạch định việc ứng phó đột xuất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Phạm Hữu Lộc</a:t>
                      </a:r>
                      <a:br>
                        <a:rPr lang="vi-VN" sz="1200" b="0" i="0" u="none" strike="noStrike">
                          <a:solidFill>
                            <a:srgbClr val="000000"/>
                          </a:solidFill>
                          <a:effectLst/>
                          <a:latin typeface="+mj-lt"/>
                        </a:rPr>
                      </a:br>
                      <a:r>
                        <a:rPr lang="vi-VN" sz="1200" b="0" i="0" u="none" strike="noStrike">
                          <a:solidFill>
                            <a:srgbClr val="000000"/>
                          </a:solidFill>
                          <a:effectLst/>
                          <a:latin typeface="+mj-lt"/>
                        </a:rPr>
                        <a:t>(Hiệu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1"/>
                  </a:ext>
                </a:extLst>
              </a:tr>
              <a:tr h="463550">
                <a:tc>
                  <a:txBody>
                    <a:bodyPr/>
                    <a:lstStyle/>
                    <a:p>
                      <a:pPr algn="ctr" fontAlgn="ctr"/>
                      <a:r>
                        <a:rPr lang="en-US" sz="1200" b="0" i="0" u="none" strike="noStrike">
                          <a:solidFill>
                            <a:srgbClr val="000000"/>
                          </a:solidFill>
                          <a:effectLst/>
                          <a:latin typeface="+mj-lt"/>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Kiểm soát thông tin dạng văn bản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Lê Xuân Thiện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2"/>
                  </a:ext>
                </a:extLst>
              </a:tr>
              <a:tr h="463550">
                <a:tc>
                  <a:txBody>
                    <a:bodyPr/>
                    <a:lstStyle/>
                    <a:p>
                      <a:pPr algn="ctr" fontAlgn="ctr"/>
                      <a:r>
                        <a:rPr lang="en-US" sz="1200" b="0" i="0" u="none" strike="noStrike">
                          <a:solidFill>
                            <a:srgbClr val="000000"/>
                          </a:solidFill>
                          <a:effectLst/>
                          <a:latin typeface="+mj-lt"/>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Đánh giá nội bộ. Phân tích dữ liệu</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Khảo thí - Đảm bảo chất lượng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Bà Đinh Hồng Minh</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3"/>
                  </a:ext>
                </a:extLst>
              </a:tr>
              <a:tr h="695325">
                <a:tc>
                  <a:txBody>
                    <a:bodyPr/>
                    <a:lstStyle/>
                    <a:p>
                      <a:pPr algn="ctr" fontAlgn="ctr"/>
                      <a:r>
                        <a:rPr lang="en-US" sz="1200" b="0" i="0" u="none" strike="noStrike">
                          <a:solidFill>
                            <a:srgbClr val="000000"/>
                          </a:solidFill>
                          <a:effectLst/>
                          <a:latin typeface="+mj-lt"/>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Hoạch định  kinh doanh, xem xét của lãnh đạo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Kế hoạch - Tài chính</a:t>
                      </a:r>
                      <a:br>
                        <a:rPr lang="en-US" sz="1200" b="0" i="0" u="none" strike="noStrike">
                          <a:solidFill>
                            <a:srgbClr val="000000"/>
                          </a:solidFill>
                          <a:effectLst/>
                          <a:latin typeface="+mj-lt"/>
                        </a:rPr>
                      </a:br>
                      <a:r>
                        <a:rPr lang="en-US" sz="1200" b="0" i="0" u="none" strike="noStrike">
                          <a:solidFill>
                            <a:srgbClr val="000000"/>
                          </a:solidFill>
                          <a:effectLst/>
                          <a:latin typeface="+mj-lt"/>
                        </a:rPr>
                        <a:t>QMR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Phạm Hữu Lộc</a:t>
                      </a:r>
                      <a:br>
                        <a:rPr lang="vi-VN" sz="1200" b="0" i="0" u="none" strike="noStrike">
                          <a:solidFill>
                            <a:srgbClr val="000000"/>
                          </a:solidFill>
                          <a:effectLst/>
                          <a:latin typeface="+mj-lt"/>
                        </a:rPr>
                      </a:br>
                      <a:r>
                        <a:rPr lang="vi-VN" sz="1200" b="0" i="0" u="none" strike="noStrike">
                          <a:solidFill>
                            <a:srgbClr val="000000"/>
                          </a:solidFill>
                          <a:effectLst/>
                          <a:latin typeface="+mj-lt"/>
                        </a:rPr>
                        <a:t>(Hiệu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4"/>
                  </a:ext>
                </a:extLst>
              </a:tr>
              <a:tr h="927100">
                <a:tc>
                  <a:txBody>
                    <a:bodyPr/>
                    <a:lstStyle/>
                    <a:p>
                      <a:pPr algn="ctr" fontAlgn="ctr"/>
                      <a:r>
                        <a:rPr lang="en-US" sz="1200" b="0" i="0" u="none" strike="noStrike">
                          <a:solidFill>
                            <a:srgbClr val="000000"/>
                          </a:solidFill>
                          <a:effectLst/>
                          <a:latin typeface="+mj-lt"/>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Thiết kế và phê duyệt dịch vụ đào tạo </a:t>
                      </a:r>
                      <a:br>
                        <a:rPr lang="vi-VN" sz="1200" b="0" i="0" u="none" strike="noStrike">
                          <a:solidFill>
                            <a:srgbClr val="000000"/>
                          </a:solidFill>
                          <a:effectLst/>
                          <a:latin typeface="+mj-lt"/>
                        </a:rPr>
                      </a:br>
                      <a:r>
                        <a:rPr lang="vi-VN" sz="1200" b="0" i="0" u="none" strike="noStrike">
                          <a:solidFill>
                            <a:srgbClr val="000000"/>
                          </a:solidFill>
                          <a:effectLst/>
                          <a:latin typeface="+mj-lt"/>
                        </a:rPr>
                        <a:t>(ngành mới hoặc thay đổi môn học)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Phòng Tuyển sinh -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Hồ Văn Sĩ</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5"/>
                  </a:ext>
                </a:extLst>
              </a:tr>
              <a:tr h="463550">
                <a:tc>
                  <a:txBody>
                    <a:bodyPr/>
                    <a:lstStyle/>
                    <a:p>
                      <a:pPr algn="ctr" fontAlgn="ctr"/>
                      <a:r>
                        <a:rPr lang="en-US" sz="1200" b="0" i="0" u="none" strike="noStrike">
                          <a:solidFill>
                            <a:srgbClr val="000000"/>
                          </a:solidFill>
                          <a:effectLst/>
                          <a:latin typeface="+mj-lt"/>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Tuyển sinh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Phòng Tuyển sinh -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Đinh Văn Đệ</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6"/>
                  </a:ext>
                </a:extLst>
              </a:tr>
              <a:tr h="927100">
                <a:tc>
                  <a:txBody>
                    <a:bodyPr/>
                    <a:lstStyle/>
                    <a:p>
                      <a:pPr algn="ctr" fontAlgn="ctr"/>
                      <a:r>
                        <a:rPr lang="en-US" sz="1200" b="0" i="0" u="none" strike="noStrike">
                          <a:solidFill>
                            <a:srgbClr val="000000"/>
                          </a:solidFill>
                          <a:effectLst/>
                          <a:latin typeface="+mj-lt"/>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Thực hiện chương trình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Khoa Công nghệ Cơ khí</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Điện - Điện tử</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Động lực</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Thông tin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Chung Trần Thế Vinh</a:t>
                      </a:r>
                      <a:br>
                        <a:rPr lang="vi-VN" sz="1200" b="0" i="0" u="none" strike="noStrike">
                          <a:solidFill>
                            <a:srgbClr val="000000"/>
                          </a:solidFill>
                          <a:effectLst/>
                          <a:latin typeface="+mj-lt"/>
                        </a:rPr>
                      </a:br>
                      <a:r>
                        <a:rPr lang="vi-VN" sz="1200" b="0" i="0" u="none" strike="noStrike">
                          <a:solidFill>
                            <a:srgbClr val="000000"/>
                          </a:solidFill>
                          <a:effectLst/>
                          <a:latin typeface="+mj-lt"/>
                        </a:rPr>
                        <a:t>Ông Châu Văn Bảo</a:t>
                      </a:r>
                      <a:br>
                        <a:rPr lang="vi-VN" sz="1200" b="0" i="0" u="none" strike="noStrike">
                          <a:solidFill>
                            <a:srgbClr val="000000"/>
                          </a:solidFill>
                          <a:effectLst/>
                          <a:latin typeface="+mj-lt"/>
                        </a:rPr>
                      </a:br>
                      <a:r>
                        <a:rPr lang="vi-VN" sz="1200" b="0" i="0" u="none" strike="noStrike">
                          <a:solidFill>
                            <a:srgbClr val="000000"/>
                          </a:solidFill>
                          <a:effectLst/>
                          <a:latin typeface="+mj-lt"/>
                        </a:rPr>
                        <a:t>Ông Nguyễn Anh Tuấn</a:t>
                      </a:r>
                      <a:br>
                        <a:rPr lang="vi-VN" sz="1200" b="0" i="0" u="none" strike="noStrike">
                          <a:solidFill>
                            <a:srgbClr val="000000"/>
                          </a:solidFill>
                          <a:effectLst/>
                          <a:latin typeface="+mj-lt"/>
                        </a:rPr>
                      </a:br>
                      <a:r>
                        <a:rPr lang="vi-VN" sz="1200" b="0" i="0" u="none" strike="noStrike">
                          <a:solidFill>
                            <a:srgbClr val="000000"/>
                          </a:solidFill>
                          <a:effectLst/>
                          <a:latin typeface="+mj-lt"/>
                        </a:rPr>
                        <a:t>Ông Nguyễn Khoa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7"/>
                  </a:ext>
                </a:extLst>
              </a:tr>
              <a:tr h="463550">
                <a:tc>
                  <a:txBody>
                    <a:bodyPr/>
                    <a:lstStyle/>
                    <a:p>
                      <a:pPr algn="ctr" fontAlgn="ctr"/>
                      <a:r>
                        <a:rPr lang="en-US" sz="1200" b="0" i="0" u="none" strike="noStrike">
                          <a:solidFill>
                            <a:srgbClr val="000000"/>
                          </a:solidFill>
                          <a:effectLst/>
                          <a:latin typeface="+mj-lt"/>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Kiểm tra đánh giá và cấp bằng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Phòng Khảo thí - Đảm bảo chất lượng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Ông Nguyễn Chí Nhân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8"/>
                  </a:ext>
                </a:extLst>
              </a:tr>
            </a:tbl>
          </a:graphicData>
        </a:graphic>
      </p:graphicFrame>
    </p:spTree>
    <p:extLst>
      <p:ext uri="{BB962C8B-B14F-4D97-AF65-F5344CB8AC3E}">
        <p14:creationId xmlns:p14="http://schemas.microsoft.com/office/powerpoint/2010/main" val="1235104957"/>
      </p:ext>
    </p:extLst>
  </p:cSld>
  <p:clrMapOvr>
    <a:masterClrMapping/>
  </p:clrMapOvr>
  <p:transition spd="slow">
    <p:wipe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DANH SÁCH CHỦ QUÁ TRÌNH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2889364"/>
              </p:ext>
            </p:extLst>
          </p:nvPr>
        </p:nvGraphicFramePr>
        <p:xfrm>
          <a:off x="110490" y="1219200"/>
          <a:ext cx="8957310" cy="5092700"/>
        </p:xfrm>
        <a:graphic>
          <a:graphicData uri="http://schemas.openxmlformats.org/drawingml/2006/table">
            <a:tbl>
              <a:tblPr/>
              <a:tblGrid>
                <a:gridCol w="419662">
                  <a:extLst>
                    <a:ext uri="{9D8B030D-6E8A-4147-A177-3AD203B41FA5}">
                      <a16:colId xmlns="" xmlns:a16="http://schemas.microsoft.com/office/drawing/2014/main" val="20000"/>
                    </a:ext>
                  </a:extLst>
                </a:gridCol>
                <a:gridCol w="765248">
                  <a:extLst>
                    <a:ext uri="{9D8B030D-6E8A-4147-A177-3AD203B41FA5}">
                      <a16:colId xmlns="" xmlns:a16="http://schemas.microsoft.com/office/drawing/2014/main" val="20001"/>
                    </a:ext>
                  </a:extLst>
                </a:gridCol>
                <a:gridCol w="2086651">
                  <a:extLst>
                    <a:ext uri="{9D8B030D-6E8A-4147-A177-3AD203B41FA5}">
                      <a16:colId xmlns="" xmlns:a16="http://schemas.microsoft.com/office/drawing/2014/main" val="20002"/>
                    </a:ext>
                  </a:extLst>
                </a:gridCol>
                <a:gridCol w="3411449">
                  <a:extLst>
                    <a:ext uri="{9D8B030D-6E8A-4147-A177-3AD203B41FA5}">
                      <a16:colId xmlns="" xmlns:a16="http://schemas.microsoft.com/office/drawing/2014/main" val="20003"/>
                    </a:ext>
                  </a:extLst>
                </a:gridCol>
                <a:gridCol w="2274300">
                  <a:extLst>
                    <a:ext uri="{9D8B030D-6E8A-4147-A177-3AD203B41FA5}">
                      <a16:colId xmlns="" xmlns:a16="http://schemas.microsoft.com/office/drawing/2014/main" val="20004"/>
                    </a:ext>
                  </a:extLst>
                </a:gridCol>
              </a:tblGrid>
              <a:tr h="463550">
                <a:tc>
                  <a:txBody>
                    <a:bodyPr/>
                    <a:lstStyle/>
                    <a:p>
                      <a:pPr algn="ctr" fontAlgn="ctr"/>
                      <a:r>
                        <a:rPr lang="en-US" sz="1400" b="1" i="0" u="none" strike="noStrike">
                          <a:solidFill>
                            <a:srgbClr val="000000"/>
                          </a:solidFill>
                          <a:effectLst/>
                          <a:latin typeface="+mj-lt"/>
                        </a:rPr>
                        <a:t>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CODE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PROCESS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DEPT/SECT   BỘ PHẬN/ PHÒNG BAN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PROCESS OWNER</a:t>
                      </a:r>
                      <a:br>
                        <a:rPr lang="en-US" sz="1400" b="1" i="0" u="none" strike="noStrike">
                          <a:solidFill>
                            <a:srgbClr val="000000"/>
                          </a:solidFill>
                          <a:effectLst/>
                          <a:latin typeface="+mj-lt"/>
                        </a:rPr>
                      </a:br>
                      <a:r>
                        <a:rPr lang="en-US" sz="1400" b="1" i="0" u="none" strike="noStrike">
                          <a:solidFill>
                            <a:srgbClr val="000000"/>
                          </a:solidFill>
                          <a:effectLst/>
                          <a:latin typeface="+mj-lt"/>
                        </a:rPr>
                        <a:t>CHỦ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 xmlns:a16="http://schemas.microsoft.com/office/drawing/2014/main" val="10000"/>
                  </a:ext>
                </a:extLst>
              </a:tr>
              <a:tr h="695325">
                <a:tc>
                  <a:txBody>
                    <a:bodyPr/>
                    <a:lstStyle/>
                    <a:p>
                      <a:pPr algn="ctr" fontAlgn="ctr"/>
                      <a:r>
                        <a:rPr lang="en-US" sz="1200" b="0" i="0" u="none" strike="noStrike">
                          <a:solidFill>
                            <a:srgbClr val="000000"/>
                          </a:solidFill>
                          <a:effectLst/>
                          <a:latin typeface="+mj-lt"/>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Theo dõi tình trạng có việc làm và sự hài lòng của Sinh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Trung tâm Quan hệ - Doanh nghiệp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Nguyễn Văn Chiến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1"/>
                  </a:ext>
                </a:extLst>
              </a:tr>
              <a:tr h="463550">
                <a:tc>
                  <a:txBody>
                    <a:bodyPr/>
                    <a:lstStyle/>
                    <a:p>
                      <a:pPr algn="ctr" fontAlgn="ctr"/>
                      <a:r>
                        <a:rPr lang="en-US" sz="1200" b="0" i="0" u="none" strike="noStrike">
                          <a:solidFill>
                            <a:srgbClr val="000000"/>
                          </a:solidFill>
                          <a:effectLst/>
                          <a:latin typeface="+mj-lt"/>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Tuyển dụng &amp; Phát triển nhân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Bà Đinh Hồng Minh</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2"/>
                  </a:ext>
                </a:extLst>
              </a:tr>
              <a:tr h="463550">
                <a:tc>
                  <a:txBody>
                    <a:bodyPr/>
                    <a:lstStyle/>
                    <a:p>
                      <a:pPr algn="ctr" fontAlgn="ctr"/>
                      <a:r>
                        <a:rPr lang="en-US" sz="1200" b="0" i="0" u="none" strike="noStrike">
                          <a:solidFill>
                            <a:srgbClr val="000000"/>
                          </a:solidFill>
                          <a:effectLst/>
                          <a:latin typeface="+mj-lt"/>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Bảo trì máy móc, công cụ, cơ sở hạ tầng và IT -Hiệu chuẩn thiết bị đo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Quản trị Cơ sở vật chất</a:t>
                      </a:r>
                      <a:br>
                        <a:rPr lang="vi-VN" sz="1200" b="0" i="0" u="none" strike="noStrike">
                          <a:solidFill>
                            <a:srgbClr val="000000"/>
                          </a:solidFill>
                          <a:effectLst/>
                          <a:latin typeface="+mj-lt"/>
                        </a:rPr>
                      </a:br>
                      <a:r>
                        <a:rPr lang="vi-VN" sz="1200" b="0" i="0" u="none" strike="noStrike">
                          <a:solidFill>
                            <a:srgbClr val="000000"/>
                          </a:solidFill>
                          <a:effectLst/>
                          <a:latin typeface="+mj-lt"/>
                        </a:rPr>
                        <a:t>Phòng Thiết bi - Vật tư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Lâm Viết Dũng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3"/>
                  </a:ext>
                </a:extLst>
              </a:tr>
              <a:tr h="695325">
                <a:tc>
                  <a:txBody>
                    <a:bodyPr/>
                    <a:lstStyle/>
                    <a:p>
                      <a:pPr algn="ctr" fontAlgn="ctr"/>
                      <a:r>
                        <a:rPr lang="en-US" sz="1200" b="0" i="0" u="none" strike="noStrike">
                          <a:solidFill>
                            <a:srgbClr val="000000"/>
                          </a:solidFill>
                          <a:effectLst/>
                          <a:latin typeface="+mj-lt"/>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Kiểm soát đầu ra không phù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Khảo thí - Đảm bảo chất lượng</a:t>
                      </a:r>
                      <a:br>
                        <a:rPr lang="vi-VN" sz="1200" b="0" i="0" u="none" strike="noStrike">
                          <a:solidFill>
                            <a:srgbClr val="000000"/>
                          </a:solidFill>
                          <a:effectLst/>
                          <a:latin typeface="+mj-lt"/>
                        </a:rPr>
                      </a:br>
                      <a:r>
                        <a:rPr lang="vi-VN" sz="1200" b="0" i="0" u="none" strike="noStrike">
                          <a:solidFill>
                            <a:srgbClr val="000000"/>
                          </a:solidFill>
                          <a:effectLst/>
                          <a:latin typeface="+mj-lt"/>
                        </a:rPr>
                        <a:t>Phòng Tuyển sinh - Đào tạo</a:t>
                      </a:r>
                      <a:br>
                        <a:rPr lang="vi-VN" sz="1200" b="0" i="0" u="none" strike="noStrike">
                          <a:solidFill>
                            <a:srgbClr val="000000"/>
                          </a:solidFill>
                          <a:effectLst/>
                          <a:latin typeface="+mj-lt"/>
                        </a:rPr>
                      </a:br>
                      <a:r>
                        <a:rPr lang="vi-VN" sz="1200" b="0" i="0" u="none" strike="noStrike">
                          <a:solidFill>
                            <a:srgbClr val="000000"/>
                          </a:solidFill>
                          <a:effectLst/>
                          <a:latin typeface="+mj-lt"/>
                        </a:rPr>
                        <a:t>Tổ Thanh tra - Pháp chế</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Hồ Văn Sĩ</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4"/>
                  </a:ext>
                </a:extLst>
              </a:tr>
              <a:tr h="927100">
                <a:tc>
                  <a:txBody>
                    <a:bodyPr/>
                    <a:lstStyle/>
                    <a:p>
                      <a:pPr algn="ctr" fontAlgn="ctr"/>
                      <a:r>
                        <a:rPr lang="en-US" sz="1200" b="0" i="0" u="none" strike="noStrike">
                          <a:solidFill>
                            <a:srgbClr val="000000"/>
                          </a:solidFill>
                          <a:effectLst/>
                          <a:latin typeface="+mj-lt"/>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Mua sắm &amp;  Quản lý nhà cung cấp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Kế hoạch- Tài chính</a:t>
                      </a:r>
                      <a:br>
                        <a:rPr lang="vi-VN" sz="1200" b="0" i="0" u="none" strike="noStrike">
                          <a:solidFill>
                            <a:srgbClr val="000000"/>
                          </a:solidFill>
                          <a:effectLst/>
                          <a:latin typeface="+mj-lt"/>
                        </a:rPr>
                      </a:br>
                      <a:r>
                        <a:rPr lang="vi-VN" sz="1200" b="0" i="0" u="none" strike="noStrike">
                          <a:solidFill>
                            <a:srgbClr val="000000"/>
                          </a:solidFill>
                          <a:effectLst/>
                          <a:latin typeface="+mj-lt"/>
                        </a:rPr>
                        <a:t>Phòng Quản trị - Dịch vụ</a:t>
                      </a:r>
                      <a:br>
                        <a:rPr lang="vi-VN" sz="1200" b="0" i="0" u="none" strike="noStrike">
                          <a:solidFill>
                            <a:srgbClr val="000000"/>
                          </a:solidFill>
                          <a:effectLst/>
                          <a:latin typeface="+mj-lt"/>
                        </a:rPr>
                      </a:br>
                      <a:r>
                        <a:rPr lang="vi-VN" sz="1200" b="0" i="0" u="none" strike="noStrike">
                          <a:solidFill>
                            <a:srgbClr val="000000"/>
                          </a:solidFill>
                          <a:effectLst/>
                          <a:latin typeface="+mj-lt"/>
                        </a:rPr>
                        <a:t>Phòng Thiết bị - Vật tư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Nguyễn Kính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5"/>
                  </a:ext>
                </a:extLst>
              </a:tr>
              <a:tr h="463550">
                <a:tc>
                  <a:txBody>
                    <a:bodyPr/>
                    <a:lstStyle/>
                    <a:p>
                      <a:pPr algn="ctr" fontAlgn="ctr"/>
                      <a:r>
                        <a:rPr lang="en-US" sz="1200" b="0" i="0" u="none" strike="noStrike">
                          <a:solidFill>
                            <a:srgbClr val="000000"/>
                          </a:solidFill>
                          <a:effectLst/>
                          <a:latin typeface="+mj-lt"/>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Dịch vụ khuyến học và phát triển Sinh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Công tác chính trị Quản lý SV</a:t>
                      </a:r>
                      <a:br>
                        <a:rPr lang="vi-VN" sz="1200" b="0" i="0" u="none" strike="noStrike">
                          <a:solidFill>
                            <a:srgbClr val="000000"/>
                          </a:solidFill>
                          <a:effectLst/>
                          <a:latin typeface="+mj-lt"/>
                        </a:rPr>
                      </a:br>
                      <a:r>
                        <a:rPr lang="vi-VN" sz="1200" b="0" i="0" u="none" strike="noStrike">
                          <a:solidFill>
                            <a:srgbClr val="000000"/>
                          </a:solidFill>
                          <a:effectLst/>
                          <a:latin typeface="+mj-lt"/>
                        </a:rPr>
                        <a:t>Trung tâm điều hành và quản lý dữ liệu</a:t>
                      </a:r>
                      <a:br>
                        <a:rPr lang="vi-VN" sz="1200" b="0" i="0" u="none" strike="noStrike">
                          <a:solidFill>
                            <a:srgbClr val="000000"/>
                          </a:solidFill>
                          <a:effectLst/>
                          <a:latin typeface="+mj-lt"/>
                        </a:rPr>
                      </a:br>
                      <a:r>
                        <a:rPr lang="vi-VN" sz="1200" b="0" i="0" u="none" strike="noStrike">
                          <a:solidFill>
                            <a:srgbClr val="000000"/>
                          </a:solidFill>
                          <a:effectLst/>
                          <a:latin typeface="+mj-lt"/>
                        </a:rPr>
                        <a:t>Thư viện</a:t>
                      </a:r>
                      <a:br>
                        <a:rPr lang="vi-VN" sz="1200" b="0" i="0" u="none" strike="noStrike">
                          <a:solidFill>
                            <a:srgbClr val="000000"/>
                          </a:solidFill>
                          <a:effectLst/>
                          <a:latin typeface="+mj-lt"/>
                        </a:rPr>
                      </a:br>
                      <a:r>
                        <a:rPr lang="vi-VN" sz="1200" b="0" i="0" u="none" strike="noStrike">
                          <a:solidFill>
                            <a:srgbClr val="000000"/>
                          </a:solidFill>
                          <a:effectLst/>
                          <a:latin typeface="+mj-lt"/>
                        </a:rPr>
                        <a:t>Phòng Quản trị - Dịch vụ</a:t>
                      </a:r>
                      <a:br>
                        <a:rPr lang="vi-VN" sz="1200" b="0" i="0" u="none" strike="noStrike">
                          <a:solidFill>
                            <a:srgbClr val="000000"/>
                          </a:solidFill>
                          <a:effectLst/>
                          <a:latin typeface="+mj-lt"/>
                        </a:rPr>
                      </a:br>
                      <a:r>
                        <a:rPr lang="vi-VN" sz="1200" b="0" i="0" u="none" strike="noStrike">
                          <a:solidFill>
                            <a:srgbClr val="000000"/>
                          </a:solidFill>
                          <a:effectLst/>
                          <a:latin typeface="+mj-lt"/>
                        </a:rPr>
                        <a:t>Trung tâm y tế</a:t>
                      </a:r>
                      <a:br>
                        <a:rPr lang="vi-VN" sz="1200" b="0" i="0" u="none" strike="noStrike">
                          <a:solidFill>
                            <a:srgbClr val="000000"/>
                          </a:solidFill>
                          <a:effectLst/>
                          <a:latin typeface="+mj-lt"/>
                        </a:rPr>
                      </a:br>
                      <a:r>
                        <a:rPr lang="vi-VN" sz="1200" b="0" i="0" u="none" strike="noStrike">
                          <a:solidFill>
                            <a:srgbClr val="000000"/>
                          </a:solidFill>
                          <a:effectLst/>
                          <a:latin typeface="+mj-lt"/>
                        </a:rPr>
                        <a:t>Phòng Tổ chức - Hành chính - Tổng hợp</a:t>
                      </a:r>
                      <a:br>
                        <a:rPr lang="vi-VN" sz="1200" b="0" i="0" u="none" strike="noStrike">
                          <a:solidFill>
                            <a:srgbClr val="000000"/>
                          </a:solidFill>
                          <a:effectLst/>
                          <a:latin typeface="+mj-lt"/>
                        </a:rPr>
                      </a:br>
                      <a:r>
                        <a:rPr lang="vi-VN" sz="1200" b="0" i="0" u="none" strike="noStrike">
                          <a:solidFill>
                            <a:srgbClr val="000000"/>
                          </a:solidFill>
                          <a:effectLst/>
                          <a:latin typeface="+mj-lt"/>
                        </a:rPr>
                        <a:t>Công đoàn Trường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Nguyễn Văn Dũng</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3537429906"/>
      </p:ext>
    </p:extLst>
  </p:cSld>
  <p:clrMapOvr>
    <a:masterClrMapping/>
  </p:clrMapOvr>
  <p:transition spd="slow">
    <p:wipe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9144000" cy="563563"/>
          </a:xfrm>
        </p:spPr>
        <p:txBody>
          <a:bodyPr/>
          <a:lstStyle/>
          <a:p>
            <a:r>
              <a:rPr lang="en-US" sz="2400"/>
              <a:t>MỘT SỐ THÀNH QUẢ TIÊU BIỂU </a:t>
            </a:r>
            <a:r>
              <a:rPr lang="en-US" sz="2400" smtClean="0"/>
              <a:t>KHOA CÔNG NGHỆ </a:t>
            </a:r>
            <a:r>
              <a:rPr lang="en-US" sz="2400"/>
              <a:t>CƠ KHÍ</a:t>
            </a:r>
          </a:p>
        </p:txBody>
      </p:sp>
      <p:sp>
        <p:nvSpPr>
          <p:cNvPr id="8" name="Content Placeholder 2"/>
          <p:cNvSpPr txBox="1">
            <a:spLocks/>
          </p:cNvSpPr>
          <p:nvPr/>
        </p:nvSpPr>
        <p:spPr bwMode="auto">
          <a:xfrm>
            <a:off x="76199" y="1152525"/>
            <a:ext cx="9067801"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spcBef>
                <a:spcPts val="800"/>
              </a:spcBef>
              <a:spcAft>
                <a:spcPts val="800"/>
              </a:spcAft>
              <a:buNone/>
            </a:pPr>
            <a:r>
              <a:rPr lang="en-US" smtClean="0">
                <a:sym typeface="Wingdings" pitchFamily="2" charset="2"/>
              </a:rPr>
              <a:t>     </a:t>
            </a:r>
            <a:r>
              <a:rPr lang="en-US" smtClean="0">
                <a:sym typeface="Wingdings"/>
              </a:rPr>
              <a:t> </a:t>
            </a:r>
            <a:r>
              <a:rPr lang="en-US" smtClean="0">
                <a:sym typeface="Wingdings" pitchFamily="2" charset="2"/>
              </a:rPr>
              <a:t>Số </a:t>
            </a:r>
            <a:r>
              <a:rPr lang="en-US" dirty="0" err="1">
                <a:sym typeface="Wingdings" pitchFamily="2" charset="2"/>
              </a:rPr>
              <a:t>sinh</a:t>
            </a:r>
            <a:r>
              <a:rPr lang="en-US" dirty="0">
                <a:sym typeface="Wingdings" pitchFamily="2" charset="2"/>
              </a:rPr>
              <a:t> </a:t>
            </a:r>
            <a:r>
              <a:rPr lang="en-US" dirty="0" err="1">
                <a:sym typeface="Wingdings" pitchFamily="2" charset="2"/>
              </a:rPr>
              <a:t>viên</a:t>
            </a:r>
            <a:r>
              <a:rPr lang="en-US" dirty="0">
                <a:sym typeface="Wingdings" pitchFamily="2" charset="2"/>
              </a:rPr>
              <a:t> </a:t>
            </a:r>
            <a:r>
              <a:rPr lang="en-US" dirty="0" err="1">
                <a:sym typeface="Wingdings" pitchFamily="2" charset="2"/>
              </a:rPr>
              <a:t>đầu</a:t>
            </a:r>
            <a:r>
              <a:rPr lang="en-US" dirty="0">
                <a:sym typeface="Wingdings" pitchFamily="2" charset="2"/>
              </a:rPr>
              <a:t> </a:t>
            </a:r>
            <a:r>
              <a:rPr lang="en-US" err="1">
                <a:sym typeface="Wingdings" pitchFamily="2" charset="2"/>
              </a:rPr>
              <a:t>vào</a:t>
            </a:r>
            <a:r>
              <a:rPr lang="en-US">
                <a:sym typeface="Wingdings" pitchFamily="2" charset="2"/>
              </a:rPr>
              <a:t> </a:t>
            </a:r>
            <a:r>
              <a:rPr lang="en-US" smtClean="0">
                <a:sym typeface="Wingdings" pitchFamily="2" charset="2"/>
              </a:rPr>
              <a:t>khóa </a:t>
            </a:r>
            <a:r>
              <a:rPr lang="en-US" dirty="0">
                <a:sym typeface="Wingdings" pitchFamily="2" charset="2"/>
              </a:rPr>
              <a:t>2017 </a:t>
            </a:r>
            <a:r>
              <a:rPr lang="en-US" dirty="0" err="1">
                <a:sym typeface="Wingdings" pitchFamily="2" charset="2"/>
              </a:rPr>
              <a:t>là</a:t>
            </a:r>
            <a:r>
              <a:rPr lang="en-US" dirty="0">
                <a:sym typeface="Wingdings" pitchFamily="2" charset="2"/>
              </a:rPr>
              <a:t>: </a:t>
            </a:r>
            <a:r>
              <a:rPr lang="en-US">
                <a:solidFill>
                  <a:srgbClr val="FF0000"/>
                </a:solidFill>
                <a:sym typeface="Wingdings" pitchFamily="2" charset="2"/>
              </a:rPr>
              <a:t>774</a:t>
            </a:r>
            <a:r>
              <a:rPr lang="en-US">
                <a:sym typeface="Wingdings" pitchFamily="2" charset="2"/>
              </a:rPr>
              <a:t> </a:t>
            </a:r>
            <a:r>
              <a:rPr lang="en-US" dirty="0" err="1">
                <a:sym typeface="Wingdings" pitchFamily="2" charset="2"/>
              </a:rPr>
              <a:t>s</a:t>
            </a:r>
            <a:r>
              <a:rPr lang="en-US" smtClean="0">
                <a:sym typeface="Wingdings" pitchFamily="2" charset="2"/>
              </a:rPr>
              <a:t>inh </a:t>
            </a:r>
            <a:r>
              <a:rPr lang="en-US" dirty="0" err="1">
                <a:sym typeface="Wingdings" pitchFamily="2" charset="2"/>
              </a:rPr>
              <a:t>viên</a:t>
            </a:r>
            <a:endParaRPr lang="en-US" dirty="0">
              <a:sym typeface="Wingdings" pitchFamily="2" charset="2"/>
            </a:endParaRPr>
          </a:p>
          <a:p>
            <a:pPr marL="4763" lvl="1" indent="0" algn="just">
              <a:spcBef>
                <a:spcPts val="800"/>
              </a:spcBef>
              <a:spcAft>
                <a:spcPts val="800"/>
              </a:spcAft>
              <a:buNone/>
            </a:pPr>
            <a:r>
              <a:rPr lang="en-US" smtClean="0"/>
              <a:t>     </a:t>
            </a:r>
            <a:r>
              <a:rPr lang="en-US" smtClean="0">
                <a:sym typeface="Wingdings"/>
              </a:rPr>
              <a:t></a:t>
            </a:r>
            <a:r>
              <a:rPr lang="en-US" smtClean="0"/>
              <a:t> </a:t>
            </a:r>
            <a:r>
              <a:rPr lang="en-US" dirty="0" err="1"/>
              <a:t>Số</a:t>
            </a:r>
            <a:r>
              <a:rPr lang="en-US" dirty="0"/>
              <a:t> </a:t>
            </a:r>
            <a:r>
              <a:rPr lang="en-US" dirty="0" err="1"/>
              <a:t>sinh</a:t>
            </a:r>
            <a:r>
              <a:rPr lang="en-US" dirty="0"/>
              <a:t> </a:t>
            </a:r>
            <a:r>
              <a:rPr lang="en-US" dirty="0" err="1"/>
              <a:t>viên</a:t>
            </a:r>
            <a:r>
              <a:rPr lang="en-US" dirty="0"/>
              <a:t> </a:t>
            </a:r>
            <a:r>
              <a:rPr lang="en-US" dirty="0" err="1"/>
              <a:t>xếp</a:t>
            </a:r>
            <a:r>
              <a:rPr lang="en-US" dirty="0"/>
              <a:t> </a:t>
            </a:r>
            <a:r>
              <a:rPr lang="en-US" dirty="0" err="1"/>
              <a:t>loại</a:t>
            </a:r>
            <a:r>
              <a:rPr lang="en-US" dirty="0"/>
              <a:t> </a:t>
            </a:r>
            <a:r>
              <a:rPr lang="en-US" dirty="0" err="1"/>
              <a:t>khá</a:t>
            </a:r>
            <a:r>
              <a:rPr lang="en-US" dirty="0"/>
              <a:t>, </a:t>
            </a:r>
            <a:r>
              <a:rPr lang="en-US" dirty="0" err="1"/>
              <a:t>giỏi</a:t>
            </a:r>
            <a:r>
              <a:rPr lang="en-US" dirty="0"/>
              <a:t> </a:t>
            </a:r>
            <a:r>
              <a:rPr lang="en-US" dirty="0" err="1"/>
              <a:t>của</a:t>
            </a:r>
            <a:r>
              <a:rPr lang="en-US" dirty="0"/>
              <a:t> </a:t>
            </a:r>
            <a:r>
              <a:rPr lang="en-US" dirty="0" err="1"/>
              <a:t>khóa</a:t>
            </a:r>
            <a:r>
              <a:rPr lang="en-US" dirty="0"/>
              <a:t> </a:t>
            </a:r>
            <a:r>
              <a:rPr lang="en-US" dirty="0" smtClean="0"/>
              <a:t>2017 </a:t>
            </a:r>
            <a:r>
              <a:rPr lang="en-US" dirty="0" err="1" smtClean="0"/>
              <a:t>trong</a:t>
            </a:r>
            <a:r>
              <a:rPr lang="en-US" dirty="0" smtClean="0"/>
              <a:t> </a:t>
            </a:r>
            <a:r>
              <a:rPr lang="en-US" dirty="0" err="1" smtClean="0"/>
              <a:t>năm</a:t>
            </a:r>
            <a:r>
              <a:rPr lang="en-US" dirty="0" smtClean="0"/>
              <a:t> </a:t>
            </a:r>
            <a:r>
              <a:rPr lang="en-US" dirty="0" err="1" smtClean="0"/>
              <a:t>học</a:t>
            </a:r>
            <a:r>
              <a:rPr lang="en-US" dirty="0" smtClean="0"/>
              <a:t> 2017 - 2018 </a:t>
            </a:r>
            <a:r>
              <a:rPr lang="en-US" dirty="0" err="1" smtClean="0"/>
              <a:t>là</a:t>
            </a:r>
            <a:r>
              <a:rPr lang="en-US" dirty="0" smtClean="0"/>
              <a:t>: </a:t>
            </a:r>
            <a:r>
              <a:rPr lang="en-US" sz="2200" dirty="0" err="1" smtClean="0"/>
              <a:t>Học</a:t>
            </a:r>
            <a:r>
              <a:rPr lang="en-US" sz="2200" dirty="0" smtClean="0"/>
              <a:t> </a:t>
            </a:r>
            <a:r>
              <a:rPr lang="en-US" sz="2200" dirty="0" err="1"/>
              <a:t>kì</a:t>
            </a:r>
            <a:r>
              <a:rPr lang="en-US" sz="2200" dirty="0"/>
              <a:t> 1: </a:t>
            </a:r>
            <a:r>
              <a:rPr lang="en-US" sz="2200" dirty="0" smtClean="0">
                <a:solidFill>
                  <a:srgbClr val="FF0000"/>
                </a:solidFill>
              </a:rPr>
              <a:t>4,8%, </a:t>
            </a:r>
            <a:r>
              <a:rPr lang="en-US" sz="2200" dirty="0" err="1" smtClean="0"/>
              <a:t>Học</a:t>
            </a:r>
            <a:r>
              <a:rPr lang="en-US" sz="2200" dirty="0" smtClean="0"/>
              <a:t> </a:t>
            </a:r>
            <a:r>
              <a:rPr lang="en-US" sz="2200" dirty="0" err="1"/>
              <a:t>kì</a:t>
            </a:r>
            <a:r>
              <a:rPr lang="en-US" sz="2200" dirty="0"/>
              <a:t> 2: </a:t>
            </a:r>
            <a:r>
              <a:rPr lang="en-US" sz="2200" dirty="0" smtClean="0">
                <a:solidFill>
                  <a:srgbClr val="FF0000"/>
                </a:solidFill>
              </a:rPr>
              <a:t>11,6%.</a:t>
            </a:r>
            <a:endParaRPr lang="en-US" sz="2200" dirty="0">
              <a:solidFill>
                <a:srgbClr val="FF0000"/>
              </a:solidFill>
              <a:sym typeface="Wingdings" pitchFamily="2" charset="2"/>
            </a:endParaRPr>
          </a:p>
          <a:p>
            <a:pPr marL="4763" lvl="1" indent="0" algn="just">
              <a:spcBef>
                <a:spcPts val="800"/>
              </a:spcBef>
              <a:spcAft>
                <a:spcPts val="800"/>
              </a:spcAft>
              <a:buNone/>
            </a:pPr>
            <a:r>
              <a:rPr lang="en-US" smtClean="0">
                <a:sym typeface="Wingdings" pitchFamily="2" charset="2"/>
              </a:rPr>
              <a:t>     </a:t>
            </a:r>
            <a:r>
              <a:rPr lang="en-US" smtClean="0">
                <a:sym typeface="Wingdings"/>
              </a:rPr>
              <a:t></a:t>
            </a:r>
            <a:r>
              <a:rPr lang="en-US" smtClean="0">
                <a:sym typeface="Wingdings" pitchFamily="2" charset="2"/>
              </a:rPr>
              <a:t> </a:t>
            </a:r>
            <a:r>
              <a:rPr lang="en-US" dirty="0" err="1">
                <a:sym typeface="Wingdings" pitchFamily="2" charset="2"/>
              </a:rPr>
              <a:t>Số</a:t>
            </a:r>
            <a:r>
              <a:rPr lang="en-US" dirty="0">
                <a:sym typeface="Wingdings" pitchFamily="2" charset="2"/>
              </a:rPr>
              <a:t> </a:t>
            </a:r>
            <a:r>
              <a:rPr lang="en-US" dirty="0" err="1">
                <a:sym typeface="Wingdings" pitchFamily="2" charset="2"/>
              </a:rPr>
              <a:t>sinh</a:t>
            </a:r>
            <a:r>
              <a:rPr lang="en-US" dirty="0">
                <a:sym typeface="Wingdings" pitchFamily="2" charset="2"/>
              </a:rPr>
              <a:t> </a:t>
            </a:r>
            <a:r>
              <a:rPr lang="en-US" err="1">
                <a:sym typeface="Wingdings" pitchFamily="2" charset="2"/>
              </a:rPr>
              <a:t>viên</a:t>
            </a:r>
            <a:r>
              <a:rPr lang="en-US">
                <a:sym typeface="Wingdings" pitchFamily="2" charset="2"/>
              </a:rPr>
              <a:t> </a:t>
            </a:r>
            <a:r>
              <a:rPr lang="en-US">
                <a:sym typeface="Wingdings" pitchFamily="2" charset="2"/>
              </a:rPr>
              <a:t>khóa </a:t>
            </a:r>
            <a:r>
              <a:rPr lang="en-US">
                <a:sym typeface="Wingdings" pitchFamily="2" charset="2"/>
              </a:rPr>
              <a:t>2014 </a:t>
            </a:r>
            <a:r>
              <a:rPr lang="en-US">
                <a:sym typeface="Wingdings" pitchFamily="2" charset="2"/>
              </a:rPr>
              <a:t>-</a:t>
            </a:r>
            <a:r>
              <a:rPr lang="en-US" smtClean="0">
                <a:sym typeface="Wingdings" pitchFamily="2" charset="2"/>
              </a:rPr>
              <a:t> 2017 được </a:t>
            </a:r>
            <a:r>
              <a:rPr lang="en-US">
                <a:sym typeface="Wingdings" pitchFamily="2" charset="2"/>
              </a:rPr>
              <a:t>khảo sát có </a:t>
            </a:r>
            <a:r>
              <a:rPr lang="en-US" dirty="0" err="1">
                <a:sym typeface="Wingdings" pitchFamily="2" charset="2"/>
              </a:rPr>
              <a:t>việc</a:t>
            </a:r>
            <a:r>
              <a:rPr lang="en-US" dirty="0">
                <a:sym typeface="Wingdings" pitchFamily="2" charset="2"/>
              </a:rPr>
              <a:t> </a:t>
            </a:r>
            <a:r>
              <a:rPr lang="en-US" dirty="0" err="1">
                <a:sym typeface="Wingdings" pitchFamily="2" charset="2"/>
              </a:rPr>
              <a:t>làm</a:t>
            </a:r>
            <a:r>
              <a:rPr lang="en-US" dirty="0">
                <a:sym typeface="Wingdings" pitchFamily="2" charset="2"/>
              </a:rPr>
              <a:t> </a:t>
            </a:r>
            <a:r>
              <a:rPr lang="en-US" dirty="0" err="1">
                <a:sym typeface="Wingdings" pitchFamily="2" charset="2"/>
              </a:rPr>
              <a:t>sau</a:t>
            </a:r>
            <a:r>
              <a:rPr lang="en-US" dirty="0">
                <a:sym typeface="Wingdings" pitchFamily="2" charset="2"/>
              </a:rPr>
              <a:t> </a:t>
            </a:r>
            <a:r>
              <a:rPr lang="en-US" dirty="0" err="1">
                <a:sym typeface="Wingdings" pitchFamily="2" charset="2"/>
              </a:rPr>
              <a:t>khi</a:t>
            </a:r>
            <a:r>
              <a:rPr lang="en-US" dirty="0">
                <a:sym typeface="Wingdings" pitchFamily="2" charset="2"/>
              </a:rPr>
              <a:t> </a:t>
            </a:r>
            <a:r>
              <a:rPr lang="en-US" err="1">
                <a:sym typeface="Wingdings" pitchFamily="2" charset="2"/>
              </a:rPr>
              <a:t>tốt</a:t>
            </a:r>
            <a:r>
              <a:rPr lang="en-US">
                <a:sym typeface="Wingdings" pitchFamily="2" charset="2"/>
              </a:rPr>
              <a:t> </a:t>
            </a:r>
            <a:r>
              <a:rPr lang="en-US" smtClean="0">
                <a:sym typeface="Wingdings" pitchFamily="2" charset="2"/>
              </a:rPr>
              <a:t>nghiệp là </a:t>
            </a:r>
            <a:r>
              <a:rPr lang="en-US" smtClean="0">
                <a:solidFill>
                  <a:srgbClr val="FF0000"/>
                </a:solidFill>
              </a:rPr>
              <a:t>109/127, </a:t>
            </a:r>
            <a:r>
              <a:rPr lang="en-US" smtClean="0"/>
              <a:t>tỷ lệ </a:t>
            </a:r>
            <a:r>
              <a:rPr lang="en-US" smtClean="0">
                <a:solidFill>
                  <a:srgbClr val="FF0000"/>
                </a:solidFill>
              </a:rPr>
              <a:t>85,83</a:t>
            </a:r>
            <a:r>
              <a:rPr lang="en-US">
                <a:solidFill>
                  <a:srgbClr val="FF0000"/>
                </a:solidFill>
              </a:rPr>
              <a:t>%</a:t>
            </a:r>
          </a:p>
          <a:p>
            <a:pPr marL="4763" lvl="1" indent="0">
              <a:buNone/>
            </a:pPr>
            <a:r>
              <a:rPr lang="en-US" sz="2200" smtClean="0"/>
              <a:t>      </a:t>
            </a:r>
            <a:r>
              <a:rPr lang="en-US" smtClean="0">
                <a:sym typeface="Wingdings"/>
              </a:rPr>
              <a:t> </a:t>
            </a:r>
            <a:r>
              <a:rPr lang="en-US"/>
              <a:t>Học </a:t>
            </a:r>
            <a:r>
              <a:rPr lang="en-US"/>
              <a:t>liên thông </a:t>
            </a:r>
            <a:r>
              <a:rPr lang="en-US">
                <a:solidFill>
                  <a:srgbClr val="FF0000"/>
                </a:solidFill>
              </a:rPr>
              <a:t>12/127</a:t>
            </a:r>
            <a:r>
              <a:rPr lang="en-US"/>
              <a:t> </a:t>
            </a:r>
            <a:r>
              <a:rPr lang="en-US" smtClean="0"/>
              <a:t>, tỷ lệ </a:t>
            </a:r>
            <a:r>
              <a:rPr lang="en-US">
                <a:solidFill>
                  <a:srgbClr val="FF0000"/>
                </a:solidFill>
              </a:rPr>
              <a:t>09,54%</a:t>
            </a:r>
          </a:p>
          <a:p>
            <a:pPr marL="4763" lvl="1" indent="0">
              <a:buNone/>
            </a:pPr>
            <a:endParaRPr lang="en-US" sz="2200" dirty="0">
              <a:solidFill>
                <a:srgbClr val="FF0000"/>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99" y="4419600"/>
            <a:ext cx="2895601" cy="2084070"/>
          </a:xfrm>
          <a:prstGeom prst="rect">
            <a:avLst/>
          </a:prstGeom>
          <a:ln>
            <a:noFill/>
          </a:ln>
          <a:effectLst>
            <a:outerShdw blurRad="292100" dist="139700" dir="2700000" algn="tl" rotWithShape="0">
              <a:srgbClr val="333333">
                <a:alpha val="65000"/>
              </a:srgbClr>
            </a:outerShdw>
          </a:effectLst>
        </p:spPr>
      </p:pic>
      <p:pic>
        <p:nvPicPr>
          <p:cNvPr id="11" name="Content Placeholder 10"/>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0865" y="4389207"/>
            <a:ext cx="2937829" cy="2114463"/>
          </a:xfrm>
          <a:prstGeom prst="rect">
            <a:avLst/>
          </a:prstGeom>
          <a:ln>
            <a:noFill/>
          </a:ln>
          <a:effectLst>
            <a:outerShdw blurRad="292100" dist="139700" dir="2700000" algn="tl" rotWithShape="0">
              <a:srgbClr val="333333">
                <a:alpha val="65000"/>
              </a:srgbClr>
            </a:outerShdw>
          </a:effectLst>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40303" y="4419600"/>
            <a:ext cx="2805113" cy="20840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46421298"/>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6200" y="152400"/>
            <a:ext cx="90678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en-US" sz="2000"/>
              <a:t>MỘT SỐ THÀNH QUẢ TIÊU BIỂU </a:t>
            </a:r>
            <a:r>
              <a:rPr lang="en-US" sz="2000" smtClean="0"/>
              <a:t>KHOA CÔNG NGHỆ </a:t>
            </a:r>
            <a:r>
              <a:rPr lang="en-US" sz="2000"/>
              <a:t>ĐIỆN – ĐIỆN TỬ</a:t>
            </a:r>
          </a:p>
        </p:txBody>
      </p:sp>
      <p:sp>
        <p:nvSpPr>
          <p:cNvPr id="8" name="Content Placeholder 2"/>
          <p:cNvSpPr txBox="1">
            <a:spLocks/>
          </p:cNvSpPr>
          <p:nvPr/>
        </p:nvSpPr>
        <p:spPr bwMode="auto">
          <a:xfrm>
            <a:off x="5255" y="1111828"/>
            <a:ext cx="6096000" cy="409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buNone/>
            </a:pPr>
            <a:r>
              <a:rPr lang="en-US" sz="2000" smtClean="0">
                <a:sym typeface="Wingdings"/>
              </a:rPr>
              <a:t>     </a:t>
            </a:r>
            <a:r>
              <a:rPr lang="en-US">
                <a:sym typeface="Wingdings"/>
              </a:rPr>
              <a:t></a:t>
            </a:r>
            <a:r>
              <a:rPr lang="en-US">
                <a:sym typeface="Wingdings" pitchFamily="2" charset="2"/>
              </a:rPr>
              <a:t> </a:t>
            </a:r>
            <a:r>
              <a:rPr lang="en-US" dirty="0" err="1">
                <a:sym typeface="Wingdings" pitchFamily="2" charset="2"/>
              </a:rPr>
              <a:t>Số</a:t>
            </a:r>
            <a:r>
              <a:rPr lang="en-US" dirty="0">
                <a:sym typeface="Wingdings" pitchFamily="2" charset="2"/>
              </a:rPr>
              <a:t> </a:t>
            </a:r>
            <a:r>
              <a:rPr lang="en-US" dirty="0" err="1">
                <a:sym typeface="Wingdings" pitchFamily="2" charset="2"/>
              </a:rPr>
              <a:t>sinh</a:t>
            </a:r>
            <a:r>
              <a:rPr lang="en-US" dirty="0">
                <a:sym typeface="Wingdings" pitchFamily="2" charset="2"/>
              </a:rPr>
              <a:t> </a:t>
            </a:r>
            <a:r>
              <a:rPr lang="en-US" dirty="0" err="1">
                <a:sym typeface="Wingdings" pitchFamily="2" charset="2"/>
              </a:rPr>
              <a:t>viên</a:t>
            </a:r>
            <a:r>
              <a:rPr lang="en-US" dirty="0">
                <a:sym typeface="Wingdings" pitchFamily="2" charset="2"/>
              </a:rPr>
              <a:t> </a:t>
            </a:r>
            <a:r>
              <a:rPr lang="en-US" dirty="0" err="1">
                <a:sym typeface="Wingdings" pitchFamily="2" charset="2"/>
              </a:rPr>
              <a:t>đầu</a:t>
            </a:r>
            <a:r>
              <a:rPr lang="en-US" dirty="0">
                <a:sym typeface="Wingdings" pitchFamily="2" charset="2"/>
              </a:rPr>
              <a:t> </a:t>
            </a:r>
            <a:r>
              <a:rPr lang="en-US" dirty="0" err="1">
                <a:sym typeface="Wingdings" pitchFamily="2" charset="2"/>
              </a:rPr>
              <a:t>vào</a:t>
            </a:r>
            <a:r>
              <a:rPr lang="en-US" dirty="0">
                <a:sym typeface="Wingdings" pitchFamily="2" charset="2"/>
              </a:rPr>
              <a:t> </a:t>
            </a:r>
            <a:r>
              <a:rPr lang="en-US" dirty="0" err="1">
                <a:sym typeface="Wingdings" pitchFamily="2" charset="2"/>
              </a:rPr>
              <a:t>khóa</a:t>
            </a:r>
            <a:r>
              <a:rPr lang="en-US" dirty="0">
                <a:sym typeface="Wingdings" pitchFamily="2" charset="2"/>
              </a:rPr>
              <a:t> 2017 </a:t>
            </a:r>
            <a:r>
              <a:rPr lang="en-US" dirty="0" err="1">
                <a:sym typeface="Wingdings" pitchFamily="2" charset="2"/>
              </a:rPr>
              <a:t>là</a:t>
            </a:r>
            <a:r>
              <a:rPr lang="en-US" dirty="0">
                <a:sym typeface="Wingdings" pitchFamily="2" charset="2"/>
              </a:rPr>
              <a:t>: </a:t>
            </a:r>
            <a:r>
              <a:rPr lang="en-US">
                <a:solidFill>
                  <a:srgbClr val="FF0000"/>
                </a:solidFill>
                <a:sym typeface="Wingdings" pitchFamily="2" charset="2"/>
              </a:rPr>
              <a:t>697</a:t>
            </a:r>
            <a:r>
              <a:rPr lang="en-US">
                <a:sym typeface="Wingdings" pitchFamily="2" charset="2"/>
              </a:rPr>
              <a:t> </a:t>
            </a:r>
            <a:r>
              <a:rPr lang="en-US" dirty="0" err="1">
                <a:sym typeface="Wingdings" pitchFamily="2" charset="2"/>
              </a:rPr>
              <a:t>s</a:t>
            </a:r>
            <a:r>
              <a:rPr lang="en-US" smtClean="0">
                <a:sym typeface="Wingdings" pitchFamily="2" charset="2"/>
              </a:rPr>
              <a:t>inh </a:t>
            </a:r>
            <a:r>
              <a:rPr lang="en-US" dirty="0" err="1">
                <a:sym typeface="Wingdings" pitchFamily="2" charset="2"/>
              </a:rPr>
              <a:t>viên</a:t>
            </a:r>
            <a:endParaRPr lang="en-US" dirty="0">
              <a:sym typeface="Wingdings" pitchFamily="2" charset="2"/>
            </a:endParaRPr>
          </a:p>
          <a:p>
            <a:pPr marL="4763" lvl="1" indent="0" algn="just">
              <a:buNone/>
            </a:pPr>
            <a:r>
              <a:rPr lang="en-US">
                <a:sym typeface="Wingdings"/>
              </a:rPr>
              <a:t>     </a:t>
            </a:r>
            <a:r>
              <a:rPr lang="en-US"/>
              <a:t> Số </a:t>
            </a:r>
            <a:r>
              <a:rPr lang="en-US" dirty="0" err="1"/>
              <a:t>sinh</a:t>
            </a:r>
            <a:r>
              <a:rPr lang="en-US" dirty="0"/>
              <a:t> </a:t>
            </a:r>
            <a:r>
              <a:rPr lang="en-US" dirty="0" err="1"/>
              <a:t>viên</a:t>
            </a:r>
            <a:r>
              <a:rPr lang="en-US" dirty="0"/>
              <a:t> </a:t>
            </a:r>
            <a:r>
              <a:rPr lang="en-US" dirty="0" err="1"/>
              <a:t>xếp</a:t>
            </a:r>
            <a:r>
              <a:rPr lang="en-US" dirty="0"/>
              <a:t> </a:t>
            </a:r>
            <a:r>
              <a:rPr lang="en-US" dirty="0" err="1"/>
              <a:t>loại</a:t>
            </a:r>
            <a:r>
              <a:rPr lang="en-US" dirty="0"/>
              <a:t> </a:t>
            </a:r>
            <a:r>
              <a:rPr lang="en-US" dirty="0" err="1"/>
              <a:t>khá</a:t>
            </a:r>
            <a:r>
              <a:rPr lang="en-US" dirty="0"/>
              <a:t>, </a:t>
            </a:r>
            <a:r>
              <a:rPr lang="en-US" dirty="0" err="1"/>
              <a:t>giỏi</a:t>
            </a:r>
            <a:r>
              <a:rPr lang="en-US" dirty="0"/>
              <a:t> </a:t>
            </a:r>
            <a:r>
              <a:rPr lang="en-US" dirty="0" err="1"/>
              <a:t>khóa</a:t>
            </a:r>
            <a:r>
              <a:rPr lang="en-US" dirty="0"/>
              <a:t> 2017 </a:t>
            </a:r>
            <a:r>
              <a:rPr lang="en-US" dirty="0" err="1"/>
              <a:t>năm</a:t>
            </a:r>
            <a:r>
              <a:rPr lang="en-US" dirty="0"/>
              <a:t> </a:t>
            </a:r>
            <a:r>
              <a:rPr lang="en-US" dirty="0" err="1"/>
              <a:t>học</a:t>
            </a:r>
            <a:r>
              <a:rPr lang="en-US" dirty="0"/>
              <a:t> 2017-2018 </a:t>
            </a:r>
            <a:r>
              <a:rPr lang="en-US" dirty="0" err="1"/>
              <a:t>là</a:t>
            </a:r>
            <a:r>
              <a:rPr lang="en-US" dirty="0"/>
              <a:t>: </a:t>
            </a:r>
            <a:r>
              <a:rPr lang="en-US" dirty="0" err="1"/>
              <a:t>Học</a:t>
            </a:r>
            <a:r>
              <a:rPr lang="en-US" dirty="0"/>
              <a:t> </a:t>
            </a:r>
            <a:r>
              <a:rPr lang="en-US" dirty="0" err="1"/>
              <a:t>kì</a:t>
            </a:r>
            <a:r>
              <a:rPr lang="en-US" dirty="0"/>
              <a:t> 1: </a:t>
            </a:r>
            <a:r>
              <a:rPr lang="en-US" dirty="0">
                <a:solidFill>
                  <a:srgbClr val="FF0000"/>
                </a:solidFill>
              </a:rPr>
              <a:t>8,0%</a:t>
            </a:r>
            <a:r>
              <a:rPr lang="en-US" dirty="0"/>
              <a:t>, </a:t>
            </a:r>
            <a:r>
              <a:rPr lang="en-US" dirty="0" err="1"/>
              <a:t>Học</a:t>
            </a:r>
            <a:r>
              <a:rPr lang="en-US" dirty="0"/>
              <a:t> </a:t>
            </a:r>
            <a:r>
              <a:rPr lang="en-US" dirty="0" err="1"/>
              <a:t>kì</a:t>
            </a:r>
            <a:r>
              <a:rPr lang="en-US" dirty="0"/>
              <a:t> 2: </a:t>
            </a:r>
            <a:r>
              <a:rPr lang="en-US" dirty="0">
                <a:solidFill>
                  <a:srgbClr val="FF0000"/>
                </a:solidFill>
              </a:rPr>
              <a:t>9,4%</a:t>
            </a:r>
            <a:endParaRPr lang="en-US" dirty="0">
              <a:solidFill>
                <a:srgbClr val="FF0000"/>
              </a:solidFill>
              <a:sym typeface="Wingdings" pitchFamily="2" charset="2"/>
            </a:endParaRPr>
          </a:p>
          <a:p>
            <a:pPr marL="4763" lvl="1" indent="0" algn="just">
              <a:buNone/>
            </a:pPr>
            <a:r>
              <a:rPr lang="en-US">
                <a:sym typeface="Wingdings"/>
              </a:rPr>
              <a:t>     </a:t>
            </a:r>
            <a:r>
              <a:rPr lang="en-US">
                <a:sym typeface="Wingdings"/>
              </a:rPr>
              <a:t></a:t>
            </a:r>
            <a:r>
              <a:rPr lang="en-US">
                <a:sym typeface="Wingdings" pitchFamily="2" charset="2"/>
              </a:rPr>
              <a:t> Số sinh viên khóa 2014 - 2017 được khảo sát có việc làm sau khi tốt </a:t>
            </a:r>
            <a:r>
              <a:rPr lang="en-US">
                <a:sym typeface="Wingdings" pitchFamily="2" charset="2"/>
              </a:rPr>
              <a:t>nghiệp, cụ thể: </a:t>
            </a:r>
          </a:p>
          <a:p>
            <a:pPr marL="4763" lvl="1" indent="0" algn="just">
              <a:buNone/>
            </a:pPr>
            <a:r>
              <a:rPr lang="en-US">
                <a:sym typeface="Wingdings" pitchFamily="2" charset="2"/>
              </a:rPr>
              <a:t> </a:t>
            </a:r>
            <a:r>
              <a:rPr lang="en-US">
                <a:sym typeface="Wingdings" pitchFamily="2" charset="2"/>
              </a:rPr>
              <a:t>    </a:t>
            </a:r>
            <a:r>
              <a:rPr lang="en-US"/>
              <a:t>- </a:t>
            </a:r>
            <a:r>
              <a:rPr lang="en-US" dirty="0" err="1"/>
              <a:t>Ngành</a:t>
            </a:r>
            <a:r>
              <a:rPr lang="en-US" dirty="0"/>
              <a:t> </a:t>
            </a:r>
            <a:r>
              <a:rPr lang="en-US" dirty="0" err="1"/>
              <a:t>Điện</a:t>
            </a:r>
            <a:r>
              <a:rPr lang="en-US" dirty="0"/>
              <a:t> </a:t>
            </a:r>
            <a:r>
              <a:rPr lang="en-US" dirty="0" err="1"/>
              <a:t>tử</a:t>
            </a:r>
            <a:r>
              <a:rPr lang="en-US" dirty="0"/>
              <a:t> </a:t>
            </a:r>
            <a:r>
              <a:rPr lang="en-US" err="1"/>
              <a:t>công</a:t>
            </a:r>
            <a:r>
              <a:rPr lang="en-US"/>
              <a:t> </a:t>
            </a:r>
            <a:r>
              <a:rPr lang="en-US"/>
              <a:t>nghiệp</a:t>
            </a:r>
            <a:r>
              <a:rPr lang="en-US" smtClean="0"/>
              <a:t>: </a:t>
            </a:r>
            <a:r>
              <a:rPr lang="en-US" smtClean="0">
                <a:solidFill>
                  <a:srgbClr val="FF0000"/>
                </a:solidFill>
              </a:rPr>
              <a:t>55/67, </a:t>
            </a:r>
            <a:r>
              <a:rPr lang="en-US" smtClean="0"/>
              <a:t> tỷ lệ </a:t>
            </a:r>
            <a:r>
              <a:rPr lang="en-US">
                <a:solidFill>
                  <a:srgbClr val="FF0000"/>
                </a:solidFill>
              </a:rPr>
              <a:t>82,09</a:t>
            </a:r>
            <a:r>
              <a:rPr lang="en-US">
                <a:solidFill>
                  <a:srgbClr val="FF0000"/>
                </a:solidFill>
              </a:rPr>
              <a:t>%</a:t>
            </a:r>
          </a:p>
          <a:p>
            <a:pPr marL="4763" lvl="1" indent="0" algn="just">
              <a:buNone/>
            </a:pPr>
            <a:r>
              <a:rPr lang="en-US"/>
              <a:t> </a:t>
            </a:r>
            <a:r>
              <a:rPr lang="en-US"/>
              <a:t>    - </a:t>
            </a:r>
            <a:r>
              <a:rPr lang="en-US"/>
              <a:t>Ngành Điện công </a:t>
            </a:r>
            <a:r>
              <a:rPr lang="en-US"/>
              <a:t>nghiệp</a:t>
            </a:r>
            <a:r>
              <a:rPr lang="en-US"/>
              <a:t>: </a:t>
            </a:r>
            <a:r>
              <a:rPr lang="en-US" smtClean="0">
                <a:solidFill>
                  <a:srgbClr val="FF0000"/>
                </a:solidFill>
              </a:rPr>
              <a:t>53/55,</a:t>
            </a:r>
            <a:r>
              <a:rPr lang="en-US" smtClean="0"/>
              <a:t> tỷ lệ </a:t>
            </a:r>
            <a:r>
              <a:rPr lang="en-US">
                <a:solidFill>
                  <a:srgbClr val="FF0000"/>
                </a:solidFill>
              </a:rPr>
              <a:t>85,83%</a:t>
            </a:r>
          </a:p>
          <a:p>
            <a:pPr marL="4763" lvl="1" indent="0" algn="just">
              <a:buNone/>
            </a:pPr>
            <a:r>
              <a:rPr lang="en-US"/>
              <a:t>     </a:t>
            </a:r>
            <a:r>
              <a:rPr lang="en-US">
                <a:sym typeface="Wingdings"/>
              </a:rPr>
              <a:t> </a:t>
            </a:r>
            <a:r>
              <a:rPr lang="en-US"/>
              <a:t>Học liên thông </a:t>
            </a:r>
            <a:r>
              <a:rPr lang="en-US">
                <a:solidFill>
                  <a:srgbClr val="FF0000"/>
                </a:solidFill>
              </a:rPr>
              <a:t>09/123</a:t>
            </a:r>
            <a:r>
              <a:rPr lang="en-US"/>
              <a:t> </a:t>
            </a:r>
            <a:r>
              <a:rPr lang="en-US" smtClean="0"/>
              <a:t>sinh viên, tỷ lệ </a:t>
            </a:r>
            <a:r>
              <a:rPr lang="en-US" smtClean="0">
                <a:solidFill>
                  <a:srgbClr val="FF0000"/>
                </a:solidFill>
              </a:rPr>
              <a:t>07,31</a:t>
            </a:r>
            <a:r>
              <a:rPr lang="en-US">
                <a:solidFill>
                  <a:srgbClr val="FF0000"/>
                </a:solidFill>
              </a:rPr>
              <a:t>%</a:t>
            </a:r>
            <a:endParaRPr lang="en-US">
              <a:solidFill>
                <a:srgbClr val="FF0000"/>
              </a:solidFill>
            </a:endParaRPr>
          </a:p>
          <a:p>
            <a:pPr marL="4763" lvl="1" indent="0">
              <a:buNone/>
            </a:pPr>
            <a:endParaRPr lang="en-US" sz="2000" dirty="0"/>
          </a:p>
          <a:p>
            <a:pPr marL="4763" lvl="1" indent="0">
              <a:buNone/>
            </a:pPr>
            <a:endParaRPr lang="en-US" sz="2000" dirty="0">
              <a:solidFill>
                <a:srgbClr val="FF0000"/>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8834" b="28626"/>
          <a:stretch/>
        </p:blipFill>
        <p:spPr>
          <a:xfrm>
            <a:off x="6096000" y="1447798"/>
            <a:ext cx="3048000" cy="2189889"/>
          </a:xfrm>
          <a:prstGeom prst="rect">
            <a:avLst/>
          </a:prstGeom>
          <a:ln>
            <a:noFill/>
          </a:ln>
          <a:effectLst>
            <a:outerShdw blurRad="292100" dist="139700" dir="2700000" algn="tl" rotWithShape="0">
              <a:srgbClr val="333333">
                <a:alpha val="65000"/>
              </a:srgbClr>
            </a:outerShdw>
          </a:effectLst>
        </p:spPr>
      </p:pic>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t="28666" b="29000"/>
          <a:stretch/>
        </p:blipFill>
        <p:spPr>
          <a:xfrm>
            <a:off x="6096000" y="4114800"/>
            <a:ext cx="3048000" cy="21792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91756957"/>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 calcmode="lin" valueType="num">
                                      <p:cBhvr additive="base">
                                        <p:cTn id="2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 calcmode="lin" valueType="num">
                                      <p:cBhvr additive="base">
                                        <p:cTn id="27"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0945" y="152399"/>
            <a:ext cx="9144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en-US" sz="2200"/>
              <a:t>MỘT SỐ THÀNH QUẢ TIÊU BIỂU </a:t>
            </a:r>
            <a:r>
              <a:rPr lang="en-US" sz="2200" smtClean="0"/>
              <a:t>KHOA CÔNG NGHỆ </a:t>
            </a:r>
            <a:r>
              <a:rPr lang="en-US" sz="2200"/>
              <a:t>ĐỘNG LỰC</a:t>
            </a:r>
          </a:p>
        </p:txBody>
      </p:sp>
      <p:pic>
        <p:nvPicPr>
          <p:cNvPr id="10" name="Content Placeholder 9"/>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943600" y="1371600"/>
            <a:ext cx="2895600" cy="2438400"/>
          </a:xfrm>
          <a:prstGeom prst="rect">
            <a:avLst/>
          </a:prstGeom>
          <a:ln>
            <a:noFill/>
          </a:ln>
          <a:effectLst>
            <a:outerShdw blurRad="292100" dist="139700" dir="2700000" algn="tl" rotWithShape="0">
              <a:srgbClr val="333333">
                <a:alpha val="65000"/>
              </a:srgbClr>
            </a:outerShdw>
          </a:effectLst>
        </p:spPr>
      </p:pic>
      <p:pic>
        <p:nvPicPr>
          <p:cNvPr id="11" name="Content Placeholder 10"/>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943600" y="3865562"/>
            <a:ext cx="2895601" cy="2535238"/>
          </a:xfrm>
          <a:prstGeom prst="rect">
            <a:avLst/>
          </a:prstGeom>
          <a:ln>
            <a:noFill/>
          </a:ln>
          <a:effectLst>
            <a:outerShdw blurRad="292100" dist="139700" dir="2700000" algn="tl" rotWithShape="0">
              <a:srgbClr val="333333">
                <a:alpha val="65000"/>
              </a:srgbClr>
            </a:outerShdw>
          </a:effectLst>
        </p:spPr>
      </p:pic>
      <p:sp>
        <p:nvSpPr>
          <p:cNvPr id="13" name="Content Placeholder 2"/>
          <p:cNvSpPr txBox="1">
            <a:spLocks/>
          </p:cNvSpPr>
          <p:nvPr/>
        </p:nvSpPr>
        <p:spPr bwMode="auto">
          <a:xfrm>
            <a:off x="76200" y="1752601"/>
            <a:ext cx="579120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spcBef>
                <a:spcPts val="600"/>
              </a:spcBef>
              <a:spcAft>
                <a:spcPts val="600"/>
              </a:spcAft>
              <a:buNone/>
            </a:pPr>
            <a:r>
              <a:rPr lang="en-US" smtClean="0">
                <a:sym typeface="Wingdings"/>
              </a:rPr>
              <a:t>     </a:t>
            </a:r>
            <a:r>
              <a:rPr lang="en-US" smtClean="0">
                <a:sym typeface="Wingdings" pitchFamily="2" charset="2"/>
              </a:rPr>
              <a:t> </a:t>
            </a:r>
            <a:r>
              <a:rPr lang="en-US">
                <a:sym typeface="Wingdings" pitchFamily="2" charset="2"/>
              </a:rPr>
              <a:t>Số sinh viên đầu vào </a:t>
            </a:r>
            <a:r>
              <a:rPr lang="en-US" smtClean="0">
                <a:sym typeface="Wingdings" pitchFamily="2" charset="2"/>
              </a:rPr>
              <a:t>khóa 2017 </a:t>
            </a:r>
            <a:r>
              <a:rPr lang="en-US">
                <a:sym typeface="Wingdings" pitchFamily="2" charset="2"/>
              </a:rPr>
              <a:t>là: </a:t>
            </a:r>
            <a:r>
              <a:rPr lang="en-US">
                <a:solidFill>
                  <a:srgbClr val="FF0000"/>
                </a:solidFill>
                <a:sym typeface="Wingdings" pitchFamily="2" charset="2"/>
              </a:rPr>
              <a:t>927</a:t>
            </a:r>
            <a:r>
              <a:rPr lang="en-US">
                <a:sym typeface="Wingdings" pitchFamily="2" charset="2"/>
              </a:rPr>
              <a:t> </a:t>
            </a:r>
            <a:r>
              <a:rPr lang="en-US" smtClean="0">
                <a:sym typeface="Wingdings" pitchFamily="2" charset="2"/>
              </a:rPr>
              <a:t>sinh viên.</a:t>
            </a:r>
            <a:endParaRPr lang="en-US">
              <a:sym typeface="Wingdings" pitchFamily="2" charset="2"/>
            </a:endParaRPr>
          </a:p>
          <a:p>
            <a:pPr marL="4763" lvl="1" indent="0" algn="just">
              <a:spcBef>
                <a:spcPts val="600"/>
              </a:spcBef>
              <a:spcAft>
                <a:spcPts val="600"/>
              </a:spcAft>
              <a:buNone/>
            </a:pPr>
            <a:r>
              <a:rPr lang="en-US" smtClean="0">
                <a:sym typeface="Wingdings"/>
              </a:rPr>
              <a:t>     </a:t>
            </a:r>
            <a:r>
              <a:rPr lang="en-US" smtClean="0"/>
              <a:t> </a:t>
            </a:r>
            <a:r>
              <a:rPr lang="en-US"/>
              <a:t>Số sinh viên xếp loại khá, giỏi của khóa </a:t>
            </a:r>
            <a:r>
              <a:rPr lang="en-US" smtClean="0"/>
              <a:t>2017</a:t>
            </a:r>
            <a:r>
              <a:rPr lang="en-US"/>
              <a:t> </a:t>
            </a:r>
            <a:r>
              <a:rPr lang="en-US" smtClean="0"/>
              <a:t>trong năm </a:t>
            </a:r>
            <a:r>
              <a:rPr lang="en-US"/>
              <a:t>học </a:t>
            </a:r>
            <a:r>
              <a:rPr lang="en-US" smtClean="0"/>
              <a:t>2017-2018 là: </a:t>
            </a:r>
          </a:p>
          <a:p>
            <a:pPr marL="4763" lvl="1" indent="0" algn="just">
              <a:spcBef>
                <a:spcPts val="600"/>
              </a:spcBef>
              <a:spcAft>
                <a:spcPts val="600"/>
              </a:spcAft>
              <a:buNone/>
            </a:pPr>
            <a:r>
              <a:rPr lang="en-US" sz="2200" smtClean="0"/>
              <a:t>Học Kì 1: </a:t>
            </a:r>
            <a:r>
              <a:rPr lang="en-US" sz="2200" smtClean="0">
                <a:solidFill>
                  <a:srgbClr val="FF0000"/>
                </a:solidFill>
              </a:rPr>
              <a:t>4,3%, </a:t>
            </a:r>
            <a:r>
              <a:rPr lang="en-US" sz="2200" smtClean="0"/>
              <a:t>Học Kì 2: </a:t>
            </a:r>
            <a:r>
              <a:rPr lang="en-US" sz="2200" smtClean="0">
                <a:solidFill>
                  <a:srgbClr val="FF0000"/>
                </a:solidFill>
              </a:rPr>
              <a:t>6,9%</a:t>
            </a:r>
            <a:endParaRPr lang="en-US" sz="2200" smtClean="0">
              <a:solidFill>
                <a:srgbClr val="FF0000"/>
              </a:solidFill>
              <a:sym typeface="Wingdings" pitchFamily="2" charset="2"/>
            </a:endParaRPr>
          </a:p>
          <a:p>
            <a:pPr marL="4763" lvl="1" indent="0" algn="just">
              <a:spcBef>
                <a:spcPts val="600"/>
              </a:spcBef>
              <a:spcAft>
                <a:spcPts val="600"/>
              </a:spcAft>
              <a:buNone/>
            </a:pPr>
            <a:r>
              <a:rPr lang="en-US" smtClean="0">
                <a:sym typeface="Wingdings"/>
              </a:rPr>
              <a:t>     </a:t>
            </a:r>
            <a:r>
              <a:rPr lang="en-US" smtClean="0">
                <a:sym typeface="Wingdings" pitchFamily="2" charset="2"/>
              </a:rPr>
              <a:t> </a:t>
            </a:r>
            <a:r>
              <a:rPr lang="en-US">
                <a:sym typeface="Wingdings" pitchFamily="2" charset="2"/>
              </a:rPr>
              <a:t>Số sinh viên khóa 2014 - 2017 được khảo sát có việc làm sau khi </a:t>
            </a:r>
            <a:r>
              <a:rPr lang="en-US">
                <a:sym typeface="Wingdings" pitchFamily="2" charset="2"/>
              </a:rPr>
              <a:t>tốt </a:t>
            </a:r>
            <a:r>
              <a:rPr lang="en-US" smtClean="0">
                <a:sym typeface="Wingdings" pitchFamily="2" charset="2"/>
              </a:rPr>
              <a:t>nghiệp là </a:t>
            </a:r>
            <a:r>
              <a:rPr lang="en-US" sz="2200" smtClean="0">
                <a:solidFill>
                  <a:srgbClr val="FF0000"/>
                </a:solidFill>
              </a:rPr>
              <a:t>130/153,</a:t>
            </a:r>
            <a:r>
              <a:rPr lang="en-US" sz="2200" smtClean="0"/>
              <a:t> tỷ lệ </a:t>
            </a:r>
            <a:r>
              <a:rPr lang="en-US" sz="2200" smtClean="0">
                <a:solidFill>
                  <a:srgbClr val="FF0000"/>
                </a:solidFill>
              </a:rPr>
              <a:t>84,97</a:t>
            </a:r>
            <a:r>
              <a:rPr lang="en-US" sz="2200">
                <a:solidFill>
                  <a:srgbClr val="FF0000"/>
                </a:solidFill>
              </a:rPr>
              <a:t>%</a:t>
            </a:r>
          </a:p>
          <a:p>
            <a:pPr marL="4763" lvl="1" indent="0" algn="just">
              <a:spcBef>
                <a:spcPts val="600"/>
              </a:spcBef>
              <a:spcAft>
                <a:spcPts val="600"/>
              </a:spcAft>
              <a:buNone/>
            </a:pPr>
            <a:r>
              <a:rPr lang="en-US" sz="2000" smtClean="0">
                <a:sym typeface="Wingdings"/>
              </a:rPr>
              <a:t>   </a:t>
            </a:r>
            <a:r>
              <a:rPr lang="en-US">
                <a:sym typeface="Wingdings"/>
              </a:rPr>
              <a:t>  </a:t>
            </a:r>
            <a:r>
              <a:rPr lang="en-US" sz="2200" smtClean="0"/>
              <a:t>Học </a:t>
            </a:r>
            <a:r>
              <a:rPr lang="en-US" sz="2200"/>
              <a:t>liên thông </a:t>
            </a:r>
            <a:r>
              <a:rPr lang="en-US" sz="2200" smtClean="0">
                <a:solidFill>
                  <a:srgbClr val="FF0000"/>
                </a:solidFill>
              </a:rPr>
              <a:t>15/153</a:t>
            </a:r>
            <a:r>
              <a:rPr lang="en-US" sz="2200" smtClean="0"/>
              <a:t> sinh viên, tỷ lệ </a:t>
            </a:r>
            <a:r>
              <a:rPr lang="en-US" sz="2200" smtClean="0">
                <a:solidFill>
                  <a:srgbClr val="FF0000"/>
                </a:solidFill>
              </a:rPr>
              <a:t>09,80</a:t>
            </a:r>
            <a:r>
              <a:rPr lang="en-US" sz="2200">
                <a:solidFill>
                  <a:srgbClr val="FF0000"/>
                </a:solidFill>
              </a:rPr>
              <a:t>%</a:t>
            </a:r>
          </a:p>
          <a:p>
            <a:pPr marL="4763" lvl="1" indent="0">
              <a:buNone/>
            </a:pPr>
            <a:endParaRPr lang="en-US" sz="2200">
              <a:solidFill>
                <a:srgbClr val="FF0000"/>
              </a:solidFill>
            </a:endParaRPr>
          </a:p>
        </p:txBody>
      </p:sp>
    </p:spTree>
    <p:extLst>
      <p:ext uri="{BB962C8B-B14F-4D97-AF65-F5344CB8AC3E}">
        <p14:creationId xmlns:p14="http://schemas.microsoft.com/office/powerpoint/2010/main" val="1690304874"/>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6200" y="152400"/>
            <a:ext cx="9144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en-US" sz="2200"/>
              <a:t>MỘT SỐ THÀNH QUẢ TIÊU BIỂU </a:t>
            </a:r>
            <a:r>
              <a:rPr lang="en-US" sz="2200" smtClean="0"/>
              <a:t>KHOA CÔNG NGHỆ </a:t>
            </a:r>
            <a:r>
              <a:rPr lang="en-US" sz="2200"/>
              <a:t>THÔNG TIN</a:t>
            </a:r>
          </a:p>
        </p:txBody>
      </p:sp>
      <p:sp>
        <p:nvSpPr>
          <p:cNvPr id="8" name="Content Placeholder 2"/>
          <p:cNvSpPr txBox="1">
            <a:spLocks/>
          </p:cNvSpPr>
          <p:nvPr/>
        </p:nvSpPr>
        <p:spPr bwMode="auto">
          <a:xfrm>
            <a:off x="3124200" y="1516380"/>
            <a:ext cx="6019800" cy="4424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spcBef>
                <a:spcPts val="600"/>
              </a:spcBef>
              <a:spcAft>
                <a:spcPts val="600"/>
              </a:spcAft>
              <a:buNone/>
            </a:pPr>
            <a:r>
              <a:rPr lang="en-US" sz="2200" smtClean="0">
                <a:sym typeface="Wingdings" pitchFamily="2" charset="2"/>
              </a:rPr>
              <a:t>    </a:t>
            </a:r>
            <a:r>
              <a:rPr lang="en-US" sz="2200" smtClean="0">
                <a:sym typeface="Wingdings"/>
              </a:rPr>
              <a:t></a:t>
            </a:r>
            <a:r>
              <a:rPr lang="en-US" sz="2200" smtClean="0">
                <a:sym typeface="Wingdings" pitchFamily="2" charset="2"/>
              </a:rPr>
              <a:t> </a:t>
            </a:r>
            <a:r>
              <a:rPr lang="en-US" sz="2200">
                <a:sym typeface="Wingdings" pitchFamily="2" charset="2"/>
              </a:rPr>
              <a:t>Số sinh viên đầu vào </a:t>
            </a:r>
            <a:r>
              <a:rPr lang="en-US" sz="2200">
                <a:sym typeface="Wingdings" pitchFamily="2" charset="2"/>
              </a:rPr>
              <a:t>của khóa 2017 </a:t>
            </a:r>
            <a:r>
              <a:rPr lang="en-US" sz="2200">
                <a:sym typeface="Wingdings" pitchFamily="2" charset="2"/>
              </a:rPr>
              <a:t>là</a:t>
            </a:r>
            <a:r>
              <a:rPr lang="en-US" sz="2200">
                <a:sym typeface="Wingdings" pitchFamily="2" charset="2"/>
              </a:rPr>
              <a:t>: </a:t>
            </a:r>
            <a:r>
              <a:rPr lang="en-US" sz="2200">
                <a:solidFill>
                  <a:srgbClr val="FF0000"/>
                </a:solidFill>
                <a:sym typeface="Wingdings" pitchFamily="2" charset="2"/>
              </a:rPr>
              <a:t>392</a:t>
            </a:r>
            <a:r>
              <a:rPr lang="en-US" sz="2200">
                <a:sym typeface="Wingdings" pitchFamily="2" charset="2"/>
              </a:rPr>
              <a:t> </a:t>
            </a:r>
            <a:r>
              <a:rPr lang="en-US" sz="2200">
                <a:sym typeface="Wingdings" pitchFamily="2" charset="2"/>
              </a:rPr>
              <a:t>sinh viên</a:t>
            </a:r>
          </a:p>
          <a:p>
            <a:pPr marL="4763" lvl="1" indent="0" algn="just">
              <a:spcBef>
                <a:spcPts val="600"/>
              </a:spcBef>
              <a:spcAft>
                <a:spcPts val="600"/>
              </a:spcAft>
              <a:buNone/>
            </a:pPr>
            <a:r>
              <a:rPr lang="en-US" sz="2200" smtClean="0">
                <a:sym typeface="Wingdings"/>
              </a:rPr>
              <a:t>      </a:t>
            </a:r>
            <a:r>
              <a:rPr lang="en-US" sz="2200"/>
              <a:t>Số </a:t>
            </a:r>
            <a:r>
              <a:rPr lang="en-US" sz="2200"/>
              <a:t>sinh viên xếp loại khá, giỏi của khóa </a:t>
            </a:r>
            <a:r>
              <a:rPr lang="en-US" sz="2200"/>
              <a:t>2017 trong năm học 2017 - 2018 là: Học </a:t>
            </a:r>
            <a:r>
              <a:rPr lang="en-US" sz="2200"/>
              <a:t>kì </a:t>
            </a:r>
            <a:r>
              <a:rPr lang="en-US" sz="2200"/>
              <a:t>1: </a:t>
            </a:r>
            <a:r>
              <a:rPr lang="en-US" sz="2200" smtClean="0">
                <a:solidFill>
                  <a:srgbClr val="FF0000"/>
                </a:solidFill>
              </a:rPr>
              <a:t>10,9%, </a:t>
            </a:r>
            <a:r>
              <a:rPr lang="en-US" sz="2200"/>
              <a:t>Học </a:t>
            </a:r>
            <a:r>
              <a:rPr lang="en-US" sz="2200"/>
              <a:t>kì </a:t>
            </a:r>
            <a:r>
              <a:rPr lang="en-US" sz="2200"/>
              <a:t>2: </a:t>
            </a:r>
            <a:r>
              <a:rPr lang="en-US" sz="2200" smtClean="0">
                <a:solidFill>
                  <a:srgbClr val="FF0000"/>
                </a:solidFill>
              </a:rPr>
              <a:t>11,2%</a:t>
            </a:r>
            <a:endParaRPr lang="en-US" sz="2200">
              <a:solidFill>
                <a:srgbClr val="FF0000"/>
              </a:solidFill>
              <a:sym typeface="Wingdings" pitchFamily="2" charset="2"/>
            </a:endParaRPr>
          </a:p>
          <a:p>
            <a:pPr marL="4763" lvl="1" indent="0" algn="just">
              <a:spcBef>
                <a:spcPts val="600"/>
              </a:spcBef>
              <a:spcAft>
                <a:spcPts val="600"/>
              </a:spcAft>
              <a:buNone/>
            </a:pPr>
            <a:r>
              <a:rPr lang="en-US" sz="2200" smtClean="0">
                <a:sym typeface="Wingdings"/>
              </a:rPr>
              <a:t>      </a:t>
            </a:r>
            <a:r>
              <a:rPr lang="en-US" sz="2200">
                <a:sym typeface="Wingdings" pitchFamily="2" charset="2"/>
              </a:rPr>
              <a:t>Số </a:t>
            </a:r>
            <a:r>
              <a:rPr lang="en-US" sz="2200">
                <a:sym typeface="Wingdings" pitchFamily="2" charset="2"/>
              </a:rPr>
              <a:t>sinh viên khóa 2014 - 2017 được khảo sát có việc làm sau khi tốt </a:t>
            </a:r>
            <a:r>
              <a:rPr lang="en-US" sz="2200">
                <a:sym typeface="Wingdings" pitchFamily="2" charset="2"/>
              </a:rPr>
              <a:t>nghiệp, cụ thể: </a:t>
            </a:r>
          </a:p>
          <a:p>
            <a:pPr marL="4763" lvl="1" indent="0" algn="just">
              <a:spcBef>
                <a:spcPts val="600"/>
              </a:spcBef>
              <a:spcAft>
                <a:spcPts val="600"/>
              </a:spcAft>
              <a:buNone/>
            </a:pPr>
            <a:r>
              <a:rPr lang="en-US" sz="2200" smtClean="0"/>
              <a:t>     - </a:t>
            </a:r>
            <a:r>
              <a:rPr lang="en-US" sz="2200"/>
              <a:t>Ngành Công nghệ Phần </a:t>
            </a:r>
            <a:r>
              <a:rPr lang="en-US" sz="2200"/>
              <a:t>mềm: </a:t>
            </a:r>
            <a:r>
              <a:rPr lang="en-US" sz="2200">
                <a:solidFill>
                  <a:srgbClr val="FF0000"/>
                </a:solidFill>
              </a:rPr>
              <a:t>40/42</a:t>
            </a:r>
            <a:r>
              <a:rPr lang="en-US" sz="2200" smtClean="0"/>
              <a:t> </a:t>
            </a:r>
            <a:r>
              <a:rPr lang="en-US" sz="2200"/>
              <a:t>sinh viên, tỷ lệ </a:t>
            </a:r>
            <a:r>
              <a:rPr lang="en-US" sz="2200">
                <a:solidFill>
                  <a:srgbClr val="FF0000"/>
                </a:solidFill>
              </a:rPr>
              <a:t>95,24</a:t>
            </a:r>
            <a:r>
              <a:rPr lang="en-US" sz="2200">
                <a:solidFill>
                  <a:srgbClr val="FF0000"/>
                </a:solidFill>
              </a:rPr>
              <a:t>%</a:t>
            </a:r>
          </a:p>
          <a:p>
            <a:pPr marL="4763" lvl="1" indent="0" algn="just">
              <a:spcBef>
                <a:spcPts val="600"/>
              </a:spcBef>
              <a:spcAft>
                <a:spcPts val="600"/>
              </a:spcAft>
              <a:buNone/>
            </a:pPr>
            <a:r>
              <a:rPr lang="en-US" sz="2200" smtClean="0"/>
              <a:t>     - </a:t>
            </a:r>
            <a:r>
              <a:rPr lang="en-US" sz="2200"/>
              <a:t>Ngành Mạng Máy </a:t>
            </a:r>
            <a:r>
              <a:rPr lang="en-US" sz="2200"/>
              <a:t>tính</a:t>
            </a:r>
            <a:r>
              <a:rPr lang="en-US" sz="2200" smtClean="0"/>
              <a:t>: </a:t>
            </a:r>
            <a:r>
              <a:rPr lang="en-US" sz="2200">
                <a:solidFill>
                  <a:srgbClr val="FF0000"/>
                </a:solidFill>
              </a:rPr>
              <a:t>1</a:t>
            </a:r>
            <a:r>
              <a:rPr lang="en-US" sz="2200">
                <a:solidFill>
                  <a:srgbClr val="FF0000"/>
                </a:solidFill>
              </a:rPr>
              <a:t>5</a:t>
            </a:r>
            <a:r>
              <a:rPr lang="en-US" sz="2200">
                <a:solidFill>
                  <a:srgbClr val="FF0000"/>
                </a:solidFill>
              </a:rPr>
              <a:t>/17</a:t>
            </a:r>
            <a:r>
              <a:rPr lang="en-US" sz="2200" smtClean="0"/>
              <a:t> </a:t>
            </a:r>
            <a:r>
              <a:rPr lang="en-US" sz="2200"/>
              <a:t>sinh viên, tỷ lệ </a:t>
            </a:r>
            <a:r>
              <a:rPr lang="en-US" sz="2200">
                <a:solidFill>
                  <a:srgbClr val="FF0000"/>
                </a:solidFill>
              </a:rPr>
              <a:t>88,24</a:t>
            </a:r>
            <a:r>
              <a:rPr lang="en-US" sz="2200">
                <a:solidFill>
                  <a:srgbClr val="FF0000"/>
                </a:solidFill>
              </a:rPr>
              <a:t>%</a:t>
            </a:r>
          </a:p>
          <a:p>
            <a:pPr marL="4763" lvl="1" indent="0" algn="just">
              <a:spcBef>
                <a:spcPts val="600"/>
              </a:spcBef>
              <a:spcAft>
                <a:spcPts val="600"/>
              </a:spcAft>
              <a:buNone/>
            </a:pPr>
            <a:r>
              <a:rPr lang="en-US" sz="2200" smtClean="0"/>
              <a:t>     </a:t>
            </a:r>
            <a:r>
              <a:rPr lang="en-US" sz="2200" smtClean="0">
                <a:sym typeface="Wingdings"/>
              </a:rPr>
              <a:t> </a:t>
            </a:r>
            <a:r>
              <a:rPr lang="en-US" sz="2200"/>
              <a:t>Chưa </a:t>
            </a:r>
            <a:r>
              <a:rPr lang="en-US" sz="2200"/>
              <a:t>có việc làm </a:t>
            </a:r>
            <a:r>
              <a:rPr lang="en-US" sz="2200">
                <a:solidFill>
                  <a:srgbClr val="FF0000"/>
                </a:solidFill>
              </a:rPr>
              <a:t>02/17</a:t>
            </a:r>
            <a:r>
              <a:rPr lang="en-US" sz="2200"/>
              <a:t> </a:t>
            </a:r>
            <a:r>
              <a:rPr lang="en-US" sz="2200"/>
              <a:t>SV chiếm </a:t>
            </a:r>
            <a:r>
              <a:rPr lang="en-US" sz="2200">
                <a:solidFill>
                  <a:srgbClr val="FF0000"/>
                </a:solidFill>
              </a:rPr>
              <a:t>11,76%</a:t>
            </a:r>
          </a:p>
          <a:p>
            <a:pPr marL="4763" lvl="1" indent="0">
              <a:buNone/>
            </a:pPr>
            <a:endParaRPr lang="en-US" sz="2200"/>
          </a:p>
          <a:p>
            <a:pPr marL="4763" lvl="1" indent="0">
              <a:buNone/>
            </a:pPr>
            <a:endParaRPr lang="en-US" sz="220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516380"/>
            <a:ext cx="2937510" cy="2352742"/>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4267200"/>
            <a:ext cx="2865120" cy="20345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96469917"/>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ctrTitle" sz="quarter"/>
          </p:nvPr>
        </p:nvSpPr>
        <p:spPr>
          <a:xfrm>
            <a:off x="228600" y="1828800"/>
            <a:ext cx="8915400" cy="1470025"/>
          </a:xfrm>
        </p:spPr>
        <p:txBody>
          <a:bodyPr/>
          <a:lstStyle/>
          <a:p>
            <a:pPr algn="ctr"/>
            <a:r>
              <a:rPr lang="en-US" sz="4000">
                <a:solidFill>
                  <a:schemeClr val="bg1"/>
                </a:solidFill>
              </a:rPr>
              <a:t>CHÂN THÀNH CẢM ƠN !!!...</a:t>
            </a:r>
          </a:p>
        </p:txBody>
      </p:sp>
      <p:sp>
        <p:nvSpPr>
          <p:cNvPr id="9" name="Rectangle 6"/>
          <p:cNvSpPr>
            <a:spLocks noGrp="1" noChangeArrowheads="1"/>
          </p:cNvSpPr>
          <p:nvPr>
            <p:ph type="subTitle" idx="1"/>
          </p:nvPr>
        </p:nvSpPr>
        <p:spPr>
          <a:xfrm>
            <a:off x="34377" y="304800"/>
            <a:ext cx="8957223" cy="376237"/>
          </a:xfrm>
          <a:noFill/>
          <a:ln/>
          <a:extLst>
            <a:ext uri="{91240B29-F687-4F45-9708-019B960494DF}">
              <a14:hiddenLine xmlns:a14="http://schemas.microsoft.com/office/drawing/2010/main" w="9525">
                <a:solidFill>
                  <a:schemeClr val="tx1"/>
                </a:solidFill>
                <a:miter lim="800000"/>
                <a:headEnd/>
                <a:tailEnd/>
              </a14:hiddenLine>
            </a:ext>
          </a:extLst>
        </p:spPr>
        <p:txBody>
          <a:bodyPr/>
          <a:lstStyle/>
          <a:p>
            <a:pPr algn="ctr"/>
            <a:r>
              <a:rPr lang="en-US" sz="2800" b="1">
                <a:solidFill>
                  <a:schemeClr val="tx2"/>
                </a:solidFill>
              </a:rPr>
              <a:t>TRƯỜNG CAO ĐẲNG LÝ TỰ TRỌNG TP.HCM</a:t>
            </a:r>
            <a:endParaRPr lang="en-US" sz="2400">
              <a:solidFill>
                <a:schemeClr val="tx2"/>
              </a:solidFill>
            </a:endParaRPr>
          </a:p>
        </p:txBody>
      </p:sp>
      <p:grpSp>
        <p:nvGrpSpPr>
          <p:cNvPr id="10" name="Group 9"/>
          <p:cNvGrpSpPr/>
          <p:nvPr/>
        </p:nvGrpSpPr>
        <p:grpSpPr>
          <a:xfrm>
            <a:off x="2914981" y="3730832"/>
            <a:ext cx="3089103" cy="3020614"/>
            <a:chOff x="2914981" y="3730832"/>
            <a:chExt cx="3089103" cy="3020614"/>
          </a:xfrm>
        </p:grpSpPr>
        <p:sp>
          <p:nvSpPr>
            <p:cNvPr id="11" name="Oval 19"/>
            <p:cNvSpPr>
              <a:spLocks noChangeArrowheads="1"/>
            </p:cNvSpPr>
            <p:nvPr/>
          </p:nvSpPr>
          <p:spPr bwMode="ltGray">
            <a:xfrm>
              <a:off x="3495301" y="5675299"/>
              <a:ext cx="2508783" cy="1076147"/>
            </a:xfrm>
            <a:prstGeom prst="ellipse">
              <a:avLst/>
            </a:pr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24"/>
            <p:cNvSpPr>
              <a:spLocks noChangeArrowheads="1"/>
            </p:cNvSpPr>
            <p:nvPr/>
          </p:nvSpPr>
          <p:spPr bwMode="gray">
            <a:xfrm>
              <a:off x="2914981" y="3730832"/>
              <a:ext cx="2749724" cy="2891552"/>
            </a:xfrm>
            <a:prstGeom prst="ellipse">
              <a:avLst/>
            </a:prstGeom>
            <a:solidFill>
              <a:schemeClr val="bg1"/>
            </a:solidFill>
            <a:ln>
              <a:noFill/>
            </a:ln>
            <a:effectLst>
              <a:outerShdw dist="172739" dir="3238358"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3" name="Freeform 25" descr="1"/>
            <p:cNvSpPr>
              <a:spLocks/>
            </p:cNvSpPr>
            <p:nvPr/>
          </p:nvSpPr>
          <p:spPr bwMode="gray">
            <a:xfrm>
              <a:off x="3419363" y="3826679"/>
              <a:ext cx="1696897" cy="1304853"/>
            </a:xfrm>
            <a:custGeom>
              <a:avLst/>
              <a:gdLst>
                <a:gd name="T0" fmla="*/ 905 w 1810"/>
                <a:gd name="T1" fmla="*/ 1375 h 1375"/>
                <a:gd name="T2" fmla="*/ 1810 w 1810"/>
                <a:gd name="T3" fmla="*/ 395 h 1375"/>
                <a:gd name="T4" fmla="*/ 876 w 1810"/>
                <a:gd name="T5" fmla="*/ 24 h 1375"/>
                <a:gd name="T6" fmla="*/ 0 w 1810"/>
                <a:gd name="T7" fmla="*/ 396 h 1375"/>
                <a:gd name="T8" fmla="*/ 905 w 1810"/>
                <a:gd name="T9" fmla="*/ 1375 h 1375"/>
              </a:gdLst>
              <a:ahLst/>
              <a:cxnLst>
                <a:cxn ang="0">
                  <a:pos x="T0" y="T1"/>
                </a:cxn>
                <a:cxn ang="0">
                  <a:pos x="T2" y="T3"/>
                </a:cxn>
                <a:cxn ang="0">
                  <a:pos x="T4" y="T5"/>
                </a:cxn>
                <a:cxn ang="0">
                  <a:pos x="T6" y="T7"/>
                </a:cxn>
                <a:cxn ang="0">
                  <a:pos x="T8" y="T9"/>
                </a:cxn>
              </a:cxnLst>
              <a:rect l="0" t="0" r="r" b="b"/>
              <a:pathLst>
                <a:path w="1810" h="1375">
                  <a:moveTo>
                    <a:pt x="905" y="1375"/>
                  </a:moveTo>
                  <a:lnTo>
                    <a:pt x="1810" y="395"/>
                  </a:lnTo>
                  <a:cubicBezTo>
                    <a:pt x="1612" y="176"/>
                    <a:pt x="1300" y="0"/>
                    <a:pt x="876" y="24"/>
                  </a:cubicBezTo>
                  <a:cubicBezTo>
                    <a:pt x="452" y="48"/>
                    <a:pt x="252" y="149"/>
                    <a:pt x="0" y="396"/>
                  </a:cubicBezTo>
                  <a:lnTo>
                    <a:pt x="905" y="1375"/>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26" descr="2"/>
            <p:cNvSpPr>
              <a:spLocks/>
            </p:cNvSpPr>
            <p:nvPr/>
          </p:nvSpPr>
          <p:spPr bwMode="gray">
            <a:xfrm>
              <a:off x="2974045" y="4264161"/>
              <a:ext cx="1242203" cy="1812558"/>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27" descr="55282"/>
            <p:cNvSpPr>
              <a:spLocks/>
            </p:cNvSpPr>
            <p:nvPr/>
          </p:nvSpPr>
          <p:spPr bwMode="gray">
            <a:xfrm>
              <a:off x="3393112" y="5210297"/>
              <a:ext cx="1749398" cy="1326679"/>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30" descr="4"/>
            <p:cNvSpPr>
              <a:spLocks/>
            </p:cNvSpPr>
            <p:nvPr/>
          </p:nvSpPr>
          <p:spPr bwMode="gray">
            <a:xfrm>
              <a:off x="4302499" y="4247079"/>
              <a:ext cx="1263766" cy="1862854"/>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Oval 31"/>
            <p:cNvSpPr>
              <a:spLocks noChangeArrowheads="1"/>
            </p:cNvSpPr>
            <p:nvPr/>
          </p:nvSpPr>
          <p:spPr bwMode="gray">
            <a:xfrm>
              <a:off x="3818743" y="4746244"/>
              <a:ext cx="977826" cy="989789"/>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8" name="Picture 1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3670062" y="4893336"/>
              <a:ext cx="1275186" cy="675205"/>
            </a:xfrm>
            <a:prstGeom prst="rect">
              <a:avLst/>
            </a:prstGeom>
          </p:spPr>
        </p:pic>
      </p:grpSp>
    </p:spTree>
    <p:extLst>
      <p:ext uri="{BB962C8B-B14F-4D97-AF65-F5344CB8AC3E}">
        <p14:creationId xmlns:p14="http://schemas.microsoft.com/office/powerpoint/2010/main" val="684818035"/>
      </p:ext>
    </p:extLst>
  </p:cSld>
  <p:clrMapOvr>
    <a:masterClrMapping/>
  </p:clrMapOvr>
  <p:transition spd="slow">
    <p:wipe dir="u"/>
  </p:transition>
  <p:timing>
    <p:tnLst>
      <p:par>
        <p:cTn id="1" dur="indefinite" restart="never" nodeType="tmRoot"/>
      </p:par>
    </p:tnLst>
  </p:timing>
</p:sld>
</file>

<file path=ppt/theme/theme1.xml><?xml version="1.0" encoding="utf-8"?>
<a:theme xmlns:a="http://schemas.openxmlformats.org/drawingml/2006/main" name="123TGp_biz_diagram_v3">
  <a:themeElements>
    <a:clrScheme name="sample 3">
      <a:dk1>
        <a:srgbClr val="000000"/>
      </a:dk1>
      <a:lt1>
        <a:srgbClr val="FFFFFF"/>
      </a:lt1>
      <a:dk2>
        <a:srgbClr val="19426B"/>
      </a:dk2>
      <a:lt2>
        <a:srgbClr val="B2B2B2"/>
      </a:lt2>
      <a:accent1>
        <a:srgbClr val="32C0B9"/>
      </a:accent1>
      <a:accent2>
        <a:srgbClr val="398AC7"/>
      </a:accent2>
      <a:accent3>
        <a:srgbClr val="FFFFFF"/>
      </a:accent3>
      <a:accent4>
        <a:srgbClr val="000000"/>
      </a:accent4>
      <a:accent5>
        <a:srgbClr val="ADDCD9"/>
      </a:accent5>
      <a:accent6>
        <a:srgbClr val="337DB4"/>
      </a:accent6>
      <a:hlink>
        <a:srgbClr val="8BBC00"/>
      </a:hlink>
      <a:folHlink>
        <a:srgbClr val="6D50CA"/>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000000"/>
        </a:dk1>
        <a:lt1>
          <a:srgbClr val="FFFFFF"/>
        </a:lt1>
        <a:dk2>
          <a:srgbClr val="25095D"/>
        </a:dk2>
        <a:lt2>
          <a:srgbClr val="B2B2B2"/>
        </a:lt2>
        <a:accent1>
          <a:srgbClr val="DAAF34"/>
        </a:accent1>
        <a:accent2>
          <a:srgbClr val="6F9A3C"/>
        </a:accent2>
        <a:accent3>
          <a:srgbClr val="FFFFFF"/>
        </a:accent3>
        <a:accent4>
          <a:srgbClr val="000000"/>
        </a:accent4>
        <a:accent5>
          <a:srgbClr val="EAD4AE"/>
        </a:accent5>
        <a:accent6>
          <a:srgbClr val="648B35"/>
        </a:accent6>
        <a:hlink>
          <a:srgbClr val="8DAED9"/>
        </a:hlink>
        <a:folHlink>
          <a:srgbClr val="A8CB7D"/>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00000"/>
        </a:dk2>
        <a:lt2>
          <a:srgbClr val="B2B2B2"/>
        </a:lt2>
        <a:accent1>
          <a:srgbClr val="48BDEC"/>
        </a:accent1>
        <a:accent2>
          <a:srgbClr val="E68402"/>
        </a:accent2>
        <a:accent3>
          <a:srgbClr val="FFFFFF"/>
        </a:accent3>
        <a:accent4>
          <a:srgbClr val="000000"/>
        </a:accent4>
        <a:accent5>
          <a:srgbClr val="B1DBF4"/>
        </a:accent5>
        <a:accent6>
          <a:srgbClr val="D07702"/>
        </a:accent6>
        <a:hlink>
          <a:srgbClr val="339966"/>
        </a:hlink>
        <a:folHlink>
          <a:srgbClr val="7E88E4"/>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19426B"/>
        </a:dk2>
        <a:lt2>
          <a:srgbClr val="B2B2B2"/>
        </a:lt2>
        <a:accent1>
          <a:srgbClr val="32C0B9"/>
        </a:accent1>
        <a:accent2>
          <a:srgbClr val="398AC7"/>
        </a:accent2>
        <a:accent3>
          <a:srgbClr val="FFFFFF"/>
        </a:accent3>
        <a:accent4>
          <a:srgbClr val="000000"/>
        </a:accent4>
        <a:accent5>
          <a:srgbClr val="ADDCD9"/>
        </a:accent5>
        <a:accent6>
          <a:srgbClr val="337DB4"/>
        </a:accent6>
        <a:hlink>
          <a:srgbClr val="8BBC00"/>
        </a:hlink>
        <a:folHlink>
          <a:srgbClr val="6D50C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123TGp_biz_diagram_v3</Template>
  <TotalTime>680</TotalTime>
  <Words>2123</Words>
  <Application>Microsoft Office PowerPoint</Application>
  <PresentationFormat>On-screen Show (4:3)</PresentationFormat>
  <Paragraphs>298</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123TGp_biz_diagram_v3</vt:lpstr>
      <vt:lpstr>HỆ THỐNG  QUẢN LÝ CHẤT LƯỢNG THEO  TIÊU CHUẨN ISO 9001:2015</vt:lpstr>
      <vt:lpstr>GIỚI THIỆU CHUNG</vt:lpstr>
      <vt:lpstr>SƠ ĐỒ TỔ CHỨC CỦA HỆ THỐNG</vt:lpstr>
      <vt:lpstr>DANH MỤC CÁC BÊN QUAN TÂM</vt:lpstr>
      <vt:lpstr>DANH MỤC CÁC BÊN QUAN TÂM</vt:lpstr>
      <vt:lpstr>DANH MỤC CÁC BÊN QUAN TÂM</vt:lpstr>
      <vt:lpstr>DANH MỤC CÁC BÊN QUAN TÂM</vt:lpstr>
      <vt:lpstr>DANH MỤC CÁC BÊN QUAN TÂM</vt:lpstr>
      <vt:lpstr>CHÍNH SÁCH CHẤT LƯỢNG</vt:lpstr>
      <vt:lpstr>MỤC TIÊU CHẤT LƯỢNG</vt:lpstr>
      <vt:lpstr>CHỨC NĂNG</vt:lpstr>
      <vt:lpstr>NHIỆM VỤ</vt:lpstr>
      <vt:lpstr>TẦM NHÌN &amp; SỨ MẠNG</vt:lpstr>
      <vt:lpstr>SƠ ĐỒ CÁC QUÁ TRÌNH </vt:lpstr>
      <vt:lpstr>DANH SÁCH CHỦ QUÁ TRÌNH</vt:lpstr>
      <vt:lpstr>DANH SÁCH CHỦ QUÁ TRÌNH</vt:lpstr>
      <vt:lpstr>MỘT SỐ THÀNH QUẢ TIÊU BIỂU KHOA CÔNG NGHỆ CƠ KHÍ</vt:lpstr>
      <vt:lpstr>PowerPoint Presentation</vt:lpstr>
      <vt:lpstr>PowerPoint Presentation</vt:lpstr>
      <vt:lpstr>PowerPoint Presentation</vt:lpstr>
      <vt:lpstr>CHÂN THÀNH CẢM ƠN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CHÍNH SÁCH CHẤT LƯỢNG</dc:title>
  <dc:creator>Nguyen Thien</dc:creator>
  <cp:lastModifiedBy>Admin</cp:lastModifiedBy>
  <cp:revision>90</cp:revision>
  <dcterms:created xsi:type="dcterms:W3CDTF">2006-08-16T00:00:00Z</dcterms:created>
  <dcterms:modified xsi:type="dcterms:W3CDTF">2018-09-29T09:48:21Z</dcterms:modified>
</cp:coreProperties>
</file>